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IBM Plex Mono" charset="1" panose="020B0509050203000203"/>
      <p:regular r:id="rId33"/>
    </p:embeddedFont>
    <p:embeddedFont>
      <p:font typeface="Michroma" charset="1" panose="00000000000000000000"/>
      <p:regular r:id="rId34"/>
    </p:embeddedFont>
    <p:embeddedFont>
      <p:font typeface="Space Age" charset="1" panose="00000000000000000000"/>
      <p:regular r:id="rId35"/>
    </p:embeddedFont>
    <p:embeddedFont>
      <p:font typeface="IBM Plex Mono Bold" charset="1" panose="020B0809050203000203"/>
      <p:regular r:id="rId36"/>
    </p:embeddedFont>
    <p:embeddedFont>
      <p:font typeface="IBM Plex Mono Italics" charset="1" panose="020B05090502030002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58.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5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6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2640724" y="1028700"/>
            <a:ext cx="13006552" cy="8229600"/>
          </a:xfrm>
          <a:custGeom>
            <a:avLst/>
            <a:gdLst/>
            <a:ahLst/>
            <a:cxnLst/>
            <a:rect r="r" b="b" t="t" l="l"/>
            <a:pathLst>
              <a:path h="8229600" w="13006552">
                <a:moveTo>
                  <a:pt x="0" y="0"/>
                </a:moveTo>
                <a:lnTo>
                  <a:pt x="13006552" y="0"/>
                </a:lnTo>
                <a:lnTo>
                  <a:pt x="13006552"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0004" y="1742181"/>
            <a:ext cx="3844454" cy="3844454"/>
          </a:xfrm>
          <a:custGeom>
            <a:avLst/>
            <a:gdLst/>
            <a:ahLst/>
            <a:cxnLst/>
            <a:rect r="r" b="b" t="t" l="l"/>
            <a:pathLst>
              <a:path h="3844454" w="3844454">
                <a:moveTo>
                  <a:pt x="0" y="0"/>
                </a:moveTo>
                <a:lnTo>
                  <a:pt x="3844455" y="0"/>
                </a:lnTo>
                <a:lnTo>
                  <a:pt x="3844455" y="3844454"/>
                </a:lnTo>
                <a:lnTo>
                  <a:pt x="0" y="3844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504715" y="2388915"/>
            <a:ext cx="5509169" cy="5509169"/>
          </a:xfrm>
          <a:custGeom>
            <a:avLst/>
            <a:gdLst/>
            <a:ahLst/>
            <a:cxnLst/>
            <a:rect r="r" b="b" t="t" l="l"/>
            <a:pathLst>
              <a:path h="5509169" w="5509169">
                <a:moveTo>
                  <a:pt x="0" y="0"/>
                </a:moveTo>
                <a:lnTo>
                  <a:pt x="5509170" y="0"/>
                </a:lnTo>
                <a:lnTo>
                  <a:pt x="5509170" y="5509170"/>
                </a:lnTo>
                <a:lnTo>
                  <a:pt x="0" y="55091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15681" y="6628597"/>
            <a:ext cx="5688763" cy="4582040"/>
          </a:xfrm>
          <a:custGeom>
            <a:avLst/>
            <a:gdLst/>
            <a:ahLst/>
            <a:cxnLst/>
            <a:rect r="r" b="b" t="t" l="l"/>
            <a:pathLst>
              <a:path h="4582040" w="5688763">
                <a:moveTo>
                  <a:pt x="0" y="0"/>
                </a:moveTo>
                <a:lnTo>
                  <a:pt x="5688762" y="0"/>
                </a:lnTo>
                <a:lnTo>
                  <a:pt x="5688762" y="4582040"/>
                </a:lnTo>
                <a:lnTo>
                  <a:pt x="0" y="45820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551499" y="2779757"/>
            <a:ext cx="5185003" cy="5185003"/>
          </a:xfrm>
          <a:custGeom>
            <a:avLst/>
            <a:gdLst/>
            <a:ahLst/>
            <a:cxnLst/>
            <a:rect r="r" b="b" t="t" l="l"/>
            <a:pathLst>
              <a:path h="5185003" w="5185003">
                <a:moveTo>
                  <a:pt x="0" y="0"/>
                </a:moveTo>
                <a:lnTo>
                  <a:pt x="5185002" y="0"/>
                </a:lnTo>
                <a:lnTo>
                  <a:pt x="5185002" y="5185003"/>
                </a:lnTo>
                <a:lnTo>
                  <a:pt x="0" y="5185003"/>
                </a:lnTo>
                <a:lnTo>
                  <a:pt x="0" y="0"/>
                </a:lnTo>
                <a:close/>
              </a:path>
            </a:pathLst>
          </a:custGeom>
          <a:blipFill>
            <a:blip r:embed="rId10"/>
            <a:stretch>
              <a:fillRect l="0" t="0" r="0" b="0"/>
            </a:stretch>
          </a:blipFill>
        </p:spPr>
      </p:sp>
      <p:sp>
        <p:nvSpPr>
          <p:cNvPr name="TextBox 7" id="7"/>
          <p:cNvSpPr txBox="true"/>
          <p:nvPr/>
        </p:nvSpPr>
        <p:spPr>
          <a:xfrm rot="0">
            <a:off x="4873154" y="2665457"/>
            <a:ext cx="8541692" cy="860425"/>
          </a:xfrm>
          <a:prstGeom prst="rect">
            <a:avLst/>
          </a:prstGeom>
        </p:spPr>
        <p:txBody>
          <a:bodyPr anchor="t" rtlCol="false" tIns="0" lIns="0" bIns="0" rIns="0">
            <a:spAutoFit/>
          </a:bodyPr>
          <a:lstStyle/>
          <a:p>
            <a:pPr algn="ctr">
              <a:lnSpc>
                <a:spcPts val="3499"/>
              </a:lnSpc>
            </a:pPr>
            <a:r>
              <a:rPr lang="en-US" sz="2499">
                <a:solidFill>
                  <a:srgbClr val="FF5F00"/>
                </a:solidFill>
                <a:latin typeface="IBM Plex Mono"/>
              </a:rPr>
              <a:t>"THE ONLY THING WORSE THAN BEING BLIND IS HAVING SIGHT BUT NO VISION."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333244" y="3932192"/>
            <a:ext cx="6868369" cy="3783847"/>
          </a:xfrm>
          <a:custGeom>
            <a:avLst/>
            <a:gdLst/>
            <a:ahLst/>
            <a:cxnLst/>
            <a:rect r="r" b="b" t="t" l="l"/>
            <a:pathLst>
              <a:path h="3783847" w="6868369">
                <a:moveTo>
                  <a:pt x="0" y="0"/>
                </a:moveTo>
                <a:lnTo>
                  <a:pt x="6868369" y="0"/>
                </a:lnTo>
                <a:lnTo>
                  <a:pt x="6868369" y="3783847"/>
                </a:lnTo>
                <a:lnTo>
                  <a:pt x="0" y="3783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875469" y="3932192"/>
            <a:ext cx="6868369" cy="3783847"/>
          </a:xfrm>
          <a:custGeom>
            <a:avLst/>
            <a:gdLst/>
            <a:ahLst/>
            <a:cxnLst/>
            <a:rect r="r" b="b" t="t" l="l"/>
            <a:pathLst>
              <a:path h="3783847" w="6868369">
                <a:moveTo>
                  <a:pt x="0" y="0"/>
                </a:moveTo>
                <a:lnTo>
                  <a:pt x="6868368" y="0"/>
                </a:lnTo>
                <a:lnTo>
                  <a:pt x="6868368" y="3783847"/>
                </a:lnTo>
                <a:lnTo>
                  <a:pt x="0" y="3783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086387" y="3932192"/>
            <a:ext cx="6868369" cy="3783847"/>
          </a:xfrm>
          <a:custGeom>
            <a:avLst/>
            <a:gdLst/>
            <a:ahLst/>
            <a:cxnLst/>
            <a:rect r="r" b="b" t="t" l="l"/>
            <a:pathLst>
              <a:path h="3783847" w="6868369">
                <a:moveTo>
                  <a:pt x="0" y="0"/>
                </a:moveTo>
                <a:lnTo>
                  <a:pt x="6868369" y="0"/>
                </a:lnTo>
                <a:lnTo>
                  <a:pt x="6868369" y="3783847"/>
                </a:lnTo>
                <a:lnTo>
                  <a:pt x="0" y="3783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4349348" y="86591"/>
            <a:ext cx="875333" cy="2588349"/>
          </a:xfrm>
          <a:custGeom>
            <a:avLst/>
            <a:gdLst/>
            <a:ahLst/>
            <a:cxnLst/>
            <a:rect r="r" b="b" t="t" l="l"/>
            <a:pathLst>
              <a:path h="2588349" w="875333">
                <a:moveTo>
                  <a:pt x="0" y="0"/>
                </a:moveTo>
                <a:lnTo>
                  <a:pt x="875333" y="0"/>
                </a:lnTo>
                <a:lnTo>
                  <a:pt x="875333" y="2588349"/>
                </a:lnTo>
                <a:lnTo>
                  <a:pt x="0" y="258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3063319" y="86591"/>
            <a:ext cx="875333" cy="2588349"/>
          </a:xfrm>
          <a:custGeom>
            <a:avLst/>
            <a:gdLst/>
            <a:ahLst/>
            <a:cxnLst/>
            <a:rect r="r" b="b" t="t" l="l"/>
            <a:pathLst>
              <a:path h="2588349" w="875333">
                <a:moveTo>
                  <a:pt x="0" y="0"/>
                </a:moveTo>
                <a:lnTo>
                  <a:pt x="875333" y="0"/>
                </a:lnTo>
                <a:lnTo>
                  <a:pt x="875333" y="2588349"/>
                </a:lnTo>
                <a:lnTo>
                  <a:pt x="0" y="258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965334" y="4446753"/>
            <a:ext cx="3115855" cy="2316918"/>
          </a:xfrm>
          <a:custGeom>
            <a:avLst/>
            <a:gdLst/>
            <a:ahLst/>
            <a:cxnLst/>
            <a:rect r="r" b="b" t="t" l="l"/>
            <a:pathLst>
              <a:path h="2316918" w="3115855">
                <a:moveTo>
                  <a:pt x="0" y="0"/>
                </a:moveTo>
                <a:lnTo>
                  <a:pt x="3115855" y="0"/>
                </a:lnTo>
                <a:lnTo>
                  <a:pt x="3115855" y="2316918"/>
                </a:lnTo>
                <a:lnTo>
                  <a:pt x="0" y="2316918"/>
                </a:lnTo>
                <a:lnTo>
                  <a:pt x="0" y="0"/>
                </a:lnTo>
                <a:close/>
              </a:path>
            </a:pathLst>
          </a:custGeom>
          <a:blipFill>
            <a:blip r:embed="rId6"/>
            <a:stretch>
              <a:fillRect l="0" t="0" r="0" b="0"/>
            </a:stretch>
          </a:blipFill>
        </p:spPr>
      </p:sp>
      <p:sp>
        <p:nvSpPr>
          <p:cNvPr name="Freeform 8" id="8"/>
          <p:cNvSpPr/>
          <p:nvPr/>
        </p:nvSpPr>
        <p:spPr>
          <a:xfrm flipH="false" flipV="false" rot="0">
            <a:off x="7132675" y="4099003"/>
            <a:ext cx="4737188" cy="2664668"/>
          </a:xfrm>
          <a:custGeom>
            <a:avLst/>
            <a:gdLst/>
            <a:ahLst/>
            <a:cxnLst/>
            <a:rect r="r" b="b" t="t" l="l"/>
            <a:pathLst>
              <a:path h="2664668" w="4737188">
                <a:moveTo>
                  <a:pt x="0" y="0"/>
                </a:moveTo>
                <a:lnTo>
                  <a:pt x="4737187" y="0"/>
                </a:lnTo>
                <a:lnTo>
                  <a:pt x="4737187" y="2664668"/>
                </a:lnTo>
                <a:lnTo>
                  <a:pt x="0" y="2664668"/>
                </a:lnTo>
                <a:lnTo>
                  <a:pt x="0" y="0"/>
                </a:lnTo>
                <a:close/>
              </a:path>
            </a:pathLst>
          </a:custGeom>
          <a:blipFill>
            <a:blip r:embed="rId7"/>
            <a:stretch>
              <a:fillRect l="0" t="0" r="0" b="0"/>
            </a:stretch>
          </a:blipFill>
        </p:spPr>
      </p:sp>
      <p:sp>
        <p:nvSpPr>
          <p:cNvPr name="Freeform 9" id="9"/>
          <p:cNvSpPr/>
          <p:nvPr/>
        </p:nvSpPr>
        <p:spPr>
          <a:xfrm flipH="false" flipV="false" rot="0">
            <a:off x="11583354" y="3537028"/>
            <a:ext cx="4368149" cy="4368149"/>
          </a:xfrm>
          <a:custGeom>
            <a:avLst/>
            <a:gdLst/>
            <a:ahLst/>
            <a:cxnLst/>
            <a:rect r="r" b="b" t="t" l="l"/>
            <a:pathLst>
              <a:path h="4368149" w="4368149">
                <a:moveTo>
                  <a:pt x="0" y="0"/>
                </a:moveTo>
                <a:lnTo>
                  <a:pt x="4368149" y="0"/>
                </a:lnTo>
                <a:lnTo>
                  <a:pt x="4368149" y="4368149"/>
                </a:lnTo>
                <a:lnTo>
                  <a:pt x="0" y="4368149"/>
                </a:lnTo>
                <a:lnTo>
                  <a:pt x="0" y="0"/>
                </a:lnTo>
                <a:close/>
              </a:path>
            </a:pathLst>
          </a:custGeom>
          <a:blipFill>
            <a:blip r:embed="rId8"/>
            <a:stretch>
              <a:fillRect l="0" t="0" r="0" b="0"/>
            </a:stretch>
          </a:blipFill>
        </p:spPr>
      </p:sp>
      <p:sp>
        <p:nvSpPr>
          <p:cNvPr name="TextBox 10" id="10"/>
          <p:cNvSpPr txBox="true"/>
          <p:nvPr/>
        </p:nvSpPr>
        <p:spPr>
          <a:xfrm rot="0">
            <a:off x="12206811" y="7757539"/>
            <a:ext cx="3121235" cy="1143000"/>
          </a:xfrm>
          <a:prstGeom prst="rect">
            <a:avLst/>
          </a:prstGeom>
        </p:spPr>
        <p:txBody>
          <a:bodyPr anchor="t" rtlCol="false" tIns="0" lIns="0" bIns="0" rIns="0">
            <a:spAutoFit/>
          </a:bodyPr>
          <a:lstStyle/>
          <a:p>
            <a:pPr algn="ctr" marL="0" indent="0" lvl="0">
              <a:lnSpc>
                <a:spcPts val="4560"/>
              </a:lnSpc>
              <a:spcBef>
                <a:spcPct val="0"/>
              </a:spcBef>
            </a:pPr>
            <a:r>
              <a:rPr lang="en-US" sz="3800" spc="190">
                <a:solidFill>
                  <a:srgbClr val="52E9F1"/>
                </a:solidFill>
                <a:latin typeface="IBM Plex Mono"/>
              </a:rPr>
              <a:t>Teensy 4.0</a:t>
            </a:r>
          </a:p>
        </p:txBody>
      </p:sp>
      <p:sp>
        <p:nvSpPr>
          <p:cNvPr name="TextBox 11" id="11"/>
          <p:cNvSpPr txBox="true"/>
          <p:nvPr/>
        </p:nvSpPr>
        <p:spPr>
          <a:xfrm rot="0">
            <a:off x="7749035" y="7914702"/>
            <a:ext cx="3121235" cy="552450"/>
          </a:xfrm>
          <a:prstGeom prst="rect">
            <a:avLst/>
          </a:prstGeom>
        </p:spPr>
        <p:txBody>
          <a:bodyPr anchor="t" rtlCol="false" tIns="0" lIns="0" bIns="0" rIns="0">
            <a:spAutoFit/>
          </a:bodyPr>
          <a:lstStyle/>
          <a:p>
            <a:pPr algn="ctr" marL="0" indent="0" lvl="0">
              <a:lnSpc>
                <a:spcPts val="4320"/>
              </a:lnSpc>
              <a:spcBef>
                <a:spcPct val="0"/>
              </a:spcBef>
            </a:pPr>
            <a:r>
              <a:rPr lang="en-US" sz="3600" spc="180">
                <a:solidFill>
                  <a:srgbClr val="52E9F1"/>
                </a:solidFill>
                <a:latin typeface="IBM Plex Mono"/>
              </a:rPr>
              <a:t>NanoPi Neo</a:t>
            </a:r>
          </a:p>
        </p:txBody>
      </p:sp>
      <p:sp>
        <p:nvSpPr>
          <p:cNvPr name="TextBox 12" id="12"/>
          <p:cNvSpPr txBox="true"/>
          <p:nvPr/>
        </p:nvSpPr>
        <p:spPr>
          <a:xfrm rot="0">
            <a:off x="2959954" y="7757539"/>
            <a:ext cx="3121235" cy="876300"/>
          </a:xfrm>
          <a:prstGeom prst="rect">
            <a:avLst/>
          </a:prstGeom>
        </p:spPr>
        <p:txBody>
          <a:bodyPr anchor="t" rtlCol="false" tIns="0" lIns="0" bIns="0" rIns="0">
            <a:spAutoFit/>
          </a:bodyPr>
          <a:lstStyle/>
          <a:p>
            <a:pPr algn="ctr" marL="0" indent="0" lvl="0">
              <a:lnSpc>
                <a:spcPts val="3480"/>
              </a:lnSpc>
              <a:spcBef>
                <a:spcPct val="0"/>
              </a:spcBef>
            </a:pPr>
            <a:r>
              <a:rPr lang="en-US" sz="2900" spc="145">
                <a:solidFill>
                  <a:srgbClr val="52E9F1"/>
                </a:solidFill>
                <a:latin typeface="IBM Plex Mono"/>
              </a:rPr>
              <a:t>Arduino Nano 33 BLE Sense</a:t>
            </a:r>
          </a:p>
        </p:txBody>
      </p:sp>
      <p:sp>
        <p:nvSpPr>
          <p:cNvPr name="TextBox 13" id="13"/>
          <p:cNvSpPr txBox="true"/>
          <p:nvPr/>
        </p:nvSpPr>
        <p:spPr>
          <a:xfrm rot="0">
            <a:off x="6479721" y="1009650"/>
            <a:ext cx="5328557" cy="1143000"/>
          </a:xfrm>
          <a:prstGeom prst="rect">
            <a:avLst/>
          </a:prstGeom>
        </p:spPr>
        <p:txBody>
          <a:bodyPr anchor="t" rtlCol="false" tIns="0" lIns="0" bIns="0" rIns="0">
            <a:spAutoFit/>
          </a:bodyPr>
          <a:lstStyle/>
          <a:p>
            <a:pPr algn="ctr">
              <a:lnSpc>
                <a:spcPts val="4440"/>
              </a:lnSpc>
            </a:pPr>
            <a:r>
              <a:rPr lang="en-US" sz="3700">
                <a:solidFill>
                  <a:srgbClr val="52E9F1"/>
                </a:solidFill>
                <a:latin typeface="Space Age"/>
              </a:rPr>
              <a:t>Raspberry pi alternatives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97727"/>
          </a:xfrm>
          <a:custGeom>
            <a:avLst/>
            <a:gdLst/>
            <a:ahLst/>
            <a:cxnLst/>
            <a:rect r="r" b="b" t="t" l="l"/>
            <a:pathLst>
              <a:path h="10297727" w="18288000">
                <a:moveTo>
                  <a:pt x="0" y="0"/>
                </a:moveTo>
                <a:lnTo>
                  <a:pt x="18288000" y="0"/>
                </a:lnTo>
                <a:lnTo>
                  <a:pt x="18288000" y="10297727"/>
                </a:lnTo>
                <a:lnTo>
                  <a:pt x="0" y="10297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77575" y="3907567"/>
            <a:ext cx="12931793" cy="2337351"/>
          </a:xfrm>
          <a:prstGeom prst="rect">
            <a:avLst/>
          </a:prstGeom>
        </p:spPr>
        <p:txBody>
          <a:bodyPr anchor="t" rtlCol="false" tIns="0" lIns="0" bIns="0" rIns="0">
            <a:spAutoFit/>
          </a:bodyPr>
          <a:lstStyle/>
          <a:p>
            <a:pPr algn="ctr">
              <a:lnSpc>
                <a:spcPts val="6135"/>
              </a:lnSpc>
            </a:pPr>
            <a:r>
              <a:rPr lang="en-US" sz="5112" spc="455">
                <a:solidFill>
                  <a:srgbClr val="52E9F1"/>
                </a:solidFill>
                <a:latin typeface="Michroma"/>
              </a:rPr>
              <a:t>PRODUCT ARCHITECTURE &amp; COMPONENTS</a:t>
            </a:r>
          </a:p>
        </p:txBody>
      </p:sp>
      <p:sp>
        <p:nvSpPr>
          <p:cNvPr name="Freeform 4" id="4"/>
          <p:cNvSpPr/>
          <p:nvPr/>
        </p:nvSpPr>
        <p:spPr>
          <a:xfrm flipH="false" flipV="false" rot="5400000">
            <a:off x="13916481" y="2621587"/>
            <a:ext cx="4935706" cy="1749932"/>
          </a:xfrm>
          <a:custGeom>
            <a:avLst/>
            <a:gdLst/>
            <a:ahLst/>
            <a:cxnLst/>
            <a:rect r="r" b="b" t="t" l="l"/>
            <a:pathLst>
              <a:path h="1749932" w="4935706">
                <a:moveTo>
                  <a:pt x="0" y="0"/>
                </a:moveTo>
                <a:lnTo>
                  <a:pt x="4935706" y="0"/>
                </a:lnTo>
                <a:lnTo>
                  <a:pt x="4935706" y="1749932"/>
                </a:lnTo>
                <a:lnTo>
                  <a:pt x="0" y="1749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540180" y="517220"/>
            <a:ext cx="2366364" cy="3389323"/>
          </a:xfrm>
          <a:custGeom>
            <a:avLst/>
            <a:gdLst/>
            <a:ahLst/>
            <a:cxnLst/>
            <a:rect r="r" b="b" t="t" l="l"/>
            <a:pathLst>
              <a:path h="3389323" w="2366364">
                <a:moveTo>
                  <a:pt x="0" y="0"/>
                </a:moveTo>
                <a:lnTo>
                  <a:pt x="2366363" y="0"/>
                </a:lnTo>
                <a:lnTo>
                  <a:pt x="2366363" y="3389323"/>
                </a:lnTo>
                <a:lnTo>
                  <a:pt x="0" y="3389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94320" y="6757420"/>
            <a:ext cx="4885198" cy="5197019"/>
          </a:xfrm>
          <a:custGeom>
            <a:avLst/>
            <a:gdLst/>
            <a:ahLst/>
            <a:cxnLst/>
            <a:rect r="r" b="b" t="t" l="l"/>
            <a:pathLst>
              <a:path h="5197019" w="4885198">
                <a:moveTo>
                  <a:pt x="0" y="0"/>
                </a:moveTo>
                <a:lnTo>
                  <a:pt x="4885198" y="0"/>
                </a:lnTo>
                <a:lnTo>
                  <a:pt x="4885198" y="5197019"/>
                </a:lnTo>
                <a:lnTo>
                  <a:pt x="0" y="5197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438078" y="7253729"/>
            <a:ext cx="1946256" cy="2004571"/>
          </a:xfrm>
          <a:custGeom>
            <a:avLst/>
            <a:gdLst/>
            <a:ahLst/>
            <a:cxnLst/>
            <a:rect r="r" b="b" t="t" l="l"/>
            <a:pathLst>
              <a:path h="2004571" w="1946256">
                <a:moveTo>
                  <a:pt x="0" y="0"/>
                </a:moveTo>
                <a:lnTo>
                  <a:pt x="1946256" y="0"/>
                </a:lnTo>
                <a:lnTo>
                  <a:pt x="1946256" y="2004571"/>
                </a:lnTo>
                <a:lnTo>
                  <a:pt x="0" y="20045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97727"/>
          </a:xfrm>
          <a:custGeom>
            <a:avLst/>
            <a:gdLst/>
            <a:ahLst/>
            <a:cxnLst/>
            <a:rect r="r" b="b" t="t" l="l"/>
            <a:pathLst>
              <a:path h="10297727" w="18288000">
                <a:moveTo>
                  <a:pt x="0" y="0"/>
                </a:moveTo>
                <a:lnTo>
                  <a:pt x="18288000" y="0"/>
                </a:lnTo>
                <a:lnTo>
                  <a:pt x="18288000" y="10297727"/>
                </a:lnTo>
                <a:lnTo>
                  <a:pt x="0" y="10297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366762" y="-805075"/>
            <a:ext cx="1535396" cy="4540148"/>
          </a:xfrm>
          <a:custGeom>
            <a:avLst/>
            <a:gdLst/>
            <a:ahLst/>
            <a:cxnLst/>
            <a:rect r="r" b="b" t="t" l="l"/>
            <a:pathLst>
              <a:path h="4540148" w="1535396">
                <a:moveTo>
                  <a:pt x="0" y="0"/>
                </a:moveTo>
                <a:lnTo>
                  <a:pt x="1535396" y="0"/>
                </a:lnTo>
                <a:lnTo>
                  <a:pt x="1535396" y="4540148"/>
                </a:lnTo>
                <a:lnTo>
                  <a:pt x="0" y="4540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713192" y="7275403"/>
            <a:ext cx="2298405" cy="1667388"/>
          </a:xfrm>
          <a:custGeom>
            <a:avLst/>
            <a:gdLst/>
            <a:ahLst/>
            <a:cxnLst/>
            <a:rect r="r" b="b" t="t" l="l"/>
            <a:pathLst>
              <a:path h="1667388" w="2298405">
                <a:moveTo>
                  <a:pt x="0" y="0"/>
                </a:moveTo>
                <a:lnTo>
                  <a:pt x="2298405" y="0"/>
                </a:lnTo>
                <a:lnTo>
                  <a:pt x="2298405" y="1667389"/>
                </a:lnTo>
                <a:lnTo>
                  <a:pt x="0" y="16673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4642" y="2232697"/>
            <a:ext cx="2577529" cy="1607441"/>
          </a:xfrm>
          <a:custGeom>
            <a:avLst/>
            <a:gdLst/>
            <a:ahLst/>
            <a:cxnLst/>
            <a:rect r="r" b="b" t="t" l="l"/>
            <a:pathLst>
              <a:path h="1607441" w="2577529">
                <a:moveTo>
                  <a:pt x="0" y="0"/>
                </a:moveTo>
                <a:lnTo>
                  <a:pt x="2577529" y="0"/>
                </a:lnTo>
                <a:lnTo>
                  <a:pt x="2577529" y="1607441"/>
                </a:lnTo>
                <a:lnTo>
                  <a:pt x="0" y="16074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635722" y="3929086"/>
            <a:ext cx="4629822" cy="3030809"/>
          </a:xfrm>
          <a:custGeom>
            <a:avLst/>
            <a:gdLst/>
            <a:ahLst/>
            <a:cxnLst/>
            <a:rect r="r" b="b" t="t" l="l"/>
            <a:pathLst>
              <a:path h="3030809" w="4629822">
                <a:moveTo>
                  <a:pt x="0" y="0"/>
                </a:moveTo>
                <a:lnTo>
                  <a:pt x="4629823" y="0"/>
                </a:lnTo>
                <a:lnTo>
                  <a:pt x="4629823" y="3030809"/>
                </a:lnTo>
                <a:lnTo>
                  <a:pt x="0" y="3030809"/>
                </a:lnTo>
                <a:lnTo>
                  <a:pt x="0" y="0"/>
                </a:lnTo>
                <a:close/>
              </a:path>
            </a:pathLst>
          </a:custGeom>
          <a:blipFill>
            <a:blip r:embed="rId10"/>
            <a:stretch>
              <a:fillRect l="0" t="0" r="0" b="0"/>
            </a:stretch>
          </a:blipFill>
        </p:spPr>
      </p:sp>
      <p:sp>
        <p:nvSpPr>
          <p:cNvPr name="TextBox 7" id="7"/>
          <p:cNvSpPr txBox="true"/>
          <p:nvPr/>
        </p:nvSpPr>
        <p:spPr>
          <a:xfrm rot="0">
            <a:off x="3349454" y="2394379"/>
            <a:ext cx="11589091" cy="1144182"/>
          </a:xfrm>
          <a:prstGeom prst="rect">
            <a:avLst/>
          </a:prstGeom>
        </p:spPr>
        <p:txBody>
          <a:bodyPr anchor="t" rtlCol="false" tIns="0" lIns="0" bIns="0" rIns="0">
            <a:spAutoFit/>
          </a:bodyPr>
          <a:lstStyle/>
          <a:p>
            <a:pPr algn="ctr">
              <a:lnSpc>
                <a:spcPts val="9605"/>
              </a:lnSpc>
            </a:pPr>
            <a:r>
              <a:rPr lang="en-US" sz="6041">
                <a:solidFill>
                  <a:srgbClr val="52E9F1"/>
                </a:solidFill>
                <a:latin typeface="Michroma"/>
              </a:rPr>
              <a:t>RAPBERRY PI 3B+</a:t>
            </a:r>
          </a:p>
        </p:txBody>
      </p:sp>
      <p:sp>
        <p:nvSpPr>
          <p:cNvPr name="TextBox 8" id="8"/>
          <p:cNvSpPr txBox="true"/>
          <p:nvPr/>
        </p:nvSpPr>
        <p:spPr>
          <a:xfrm rot="0">
            <a:off x="4529148" y="7049629"/>
            <a:ext cx="10245243" cy="2314027"/>
          </a:xfrm>
          <a:prstGeom prst="rect">
            <a:avLst/>
          </a:prstGeom>
        </p:spPr>
        <p:txBody>
          <a:bodyPr anchor="t" rtlCol="false" tIns="0" lIns="0" bIns="0" rIns="0">
            <a:spAutoFit/>
          </a:bodyPr>
          <a:lstStyle/>
          <a:p>
            <a:pPr algn="ctr">
              <a:lnSpc>
                <a:spcPts val="3705"/>
              </a:lnSpc>
            </a:pPr>
            <a:r>
              <a:rPr lang="en-US" sz="2646">
                <a:solidFill>
                  <a:srgbClr val="FF5F00"/>
                </a:solidFill>
                <a:latin typeface="IBM Plex Mono Italics"/>
              </a:rPr>
              <a:t>Raspberry Pi 3b+ used for many purposes such as education, coding, and building hardware projects. It is the main component of the project. It used as a low-cost embedded system to control and connect all of the components together.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97727"/>
          </a:xfrm>
          <a:custGeom>
            <a:avLst/>
            <a:gdLst/>
            <a:ahLst/>
            <a:cxnLst/>
            <a:rect r="r" b="b" t="t" l="l"/>
            <a:pathLst>
              <a:path h="10297727" w="18288000">
                <a:moveTo>
                  <a:pt x="0" y="0"/>
                </a:moveTo>
                <a:lnTo>
                  <a:pt x="18288000" y="0"/>
                </a:lnTo>
                <a:lnTo>
                  <a:pt x="18288000" y="10297727"/>
                </a:lnTo>
                <a:lnTo>
                  <a:pt x="0" y="10297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366762" y="-805075"/>
            <a:ext cx="1535396" cy="4540148"/>
          </a:xfrm>
          <a:custGeom>
            <a:avLst/>
            <a:gdLst/>
            <a:ahLst/>
            <a:cxnLst/>
            <a:rect r="r" b="b" t="t" l="l"/>
            <a:pathLst>
              <a:path h="4540148" w="1535396">
                <a:moveTo>
                  <a:pt x="0" y="0"/>
                </a:moveTo>
                <a:lnTo>
                  <a:pt x="1535396" y="0"/>
                </a:lnTo>
                <a:lnTo>
                  <a:pt x="1535396" y="4540148"/>
                </a:lnTo>
                <a:lnTo>
                  <a:pt x="0" y="4540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713192" y="7275403"/>
            <a:ext cx="2298405" cy="1667388"/>
          </a:xfrm>
          <a:custGeom>
            <a:avLst/>
            <a:gdLst/>
            <a:ahLst/>
            <a:cxnLst/>
            <a:rect r="r" b="b" t="t" l="l"/>
            <a:pathLst>
              <a:path h="1667388" w="2298405">
                <a:moveTo>
                  <a:pt x="0" y="0"/>
                </a:moveTo>
                <a:lnTo>
                  <a:pt x="2298405" y="0"/>
                </a:lnTo>
                <a:lnTo>
                  <a:pt x="2298405" y="1667389"/>
                </a:lnTo>
                <a:lnTo>
                  <a:pt x="0" y="16673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4642" y="2232697"/>
            <a:ext cx="2577529" cy="1607441"/>
          </a:xfrm>
          <a:custGeom>
            <a:avLst/>
            <a:gdLst/>
            <a:ahLst/>
            <a:cxnLst/>
            <a:rect r="r" b="b" t="t" l="l"/>
            <a:pathLst>
              <a:path h="1607441" w="2577529">
                <a:moveTo>
                  <a:pt x="0" y="0"/>
                </a:moveTo>
                <a:lnTo>
                  <a:pt x="2577529" y="0"/>
                </a:lnTo>
                <a:lnTo>
                  <a:pt x="2577529" y="1607441"/>
                </a:lnTo>
                <a:lnTo>
                  <a:pt x="0" y="16074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347173" y="3763522"/>
            <a:ext cx="5593653" cy="3196373"/>
          </a:xfrm>
          <a:custGeom>
            <a:avLst/>
            <a:gdLst/>
            <a:ahLst/>
            <a:cxnLst/>
            <a:rect r="r" b="b" t="t" l="l"/>
            <a:pathLst>
              <a:path h="3196373" w="5593653">
                <a:moveTo>
                  <a:pt x="0" y="0"/>
                </a:moveTo>
                <a:lnTo>
                  <a:pt x="5593654" y="0"/>
                </a:lnTo>
                <a:lnTo>
                  <a:pt x="5593654" y="3196373"/>
                </a:lnTo>
                <a:lnTo>
                  <a:pt x="0" y="3196373"/>
                </a:lnTo>
                <a:lnTo>
                  <a:pt x="0" y="0"/>
                </a:lnTo>
                <a:close/>
              </a:path>
            </a:pathLst>
          </a:custGeom>
          <a:blipFill>
            <a:blip r:embed="rId10"/>
            <a:stretch>
              <a:fillRect l="0" t="0" r="0" b="0"/>
            </a:stretch>
          </a:blipFill>
        </p:spPr>
      </p:sp>
      <p:sp>
        <p:nvSpPr>
          <p:cNvPr name="TextBox 7" id="7"/>
          <p:cNvSpPr txBox="true"/>
          <p:nvPr/>
        </p:nvSpPr>
        <p:spPr>
          <a:xfrm rot="0">
            <a:off x="3349454" y="2442004"/>
            <a:ext cx="11589091" cy="912736"/>
          </a:xfrm>
          <a:prstGeom prst="rect">
            <a:avLst/>
          </a:prstGeom>
        </p:spPr>
        <p:txBody>
          <a:bodyPr anchor="t" rtlCol="false" tIns="0" lIns="0" bIns="0" rIns="0">
            <a:spAutoFit/>
          </a:bodyPr>
          <a:lstStyle/>
          <a:p>
            <a:pPr algn="ctr">
              <a:lnSpc>
                <a:spcPts val="7697"/>
              </a:lnSpc>
            </a:pPr>
            <a:r>
              <a:rPr lang="en-US" sz="4841">
                <a:solidFill>
                  <a:srgbClr val="52E9F1"/>
                </a:solidFill>
                <a:latin typeface="Michroma"/>
              </a:rPr>
              <a:t>ULTRASONIC  SENSORS</a:t>
            </a:r>
          </a:p>
        </p:txBody>
      </p:sp>
      <p:sp>
        <p:nvSpPr>
          <p:cNvPr name="TextBox 8" id="8"/>
          <p:cNvSpPr txBox="true"/>
          <p:nvPr/>
        </p:nvSpPr>
        <p:spPr>
          <a:xfrm rot="0">
            <a:off x="4529148" y="7213783"/>
            <a:ext cx="10245243" cy="2668992"/>
          </a:xfrm>
          <a:prstGeom prst="rect">
            <a:avLst/>
          </a:prstGeom>
        </p:spPr>
        <p:txBody>
          <a:bodyPr anchor="t" rtlCol="false" tIns="0" lIns="0" bIns="0" rIns="0">
            <a:spAutoFit/>
          </a:bodyPr>
          <a:lstStyle/>
          <a:p>
            <a:pPr algn="ctr">
              <a:lnSpc>
                <a:spcPts val="3565"/>
              </a:lnSpc>
            </a:pPr>
            <a:r>
              <a:rPr lang="en-US" sz="2546">
                <a:solidFill>
                  <a:srgbClr val="FF5F00"/>
                </a:solidFill>
                <a:latin typeface="IBM Plex Mono Italics"/>
              </a:rPr>
              <a:t>The purpose of ultrasonic sensors is to measure the distance using ultrasonic waves. Ultrasonic sensors emit the ultrasonic waves and receive back the reflected. So, by this time the ultrasonic sensor will measure the distance to the object. It can sense from 2-400 cm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97727"/>
          </a:xfrm>
          <a:custGeom>
            <a:avLst/>
            <a:gdLst/>
            <a:ahLst/>
            <a:cxnLst/>
            <a:rect r="r" b="b" t="t" l="l"/>
            <a:pathLst>
              <a:path h="10297727" w="18288000">
                <a:moveTo>
                  <a:pt x="0" y="0"/>
                </a:moveTo>
                <a:lnTo>
                  <a:pt x="18288000" y="0"/>
                </a:lnTo>
                <a:lnTo>
                  <a:pt x="18288000" y="10297727"/>
                </a:lnTo>
                <a:lnTo>
                  <a:pt x="0" y="10297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366762" y="-805075"/>
            <a:ext cx="1535396" cy="4540148"/>
          </a:xfrm>
          <a:custGeom>
            <a:avLst/>
            <a:gdLst/>
            <a:ahLst/>
            <a:cxnLst/>
            <a:rect r="r" b="b" t="t" l="l"/>
            <a:pathLst>
              <a:path h="4540148" w="1535396">
                <a:moveTo>
                  <a:pt x="0" y="0"/>
                </a:moveTo>
                <a:lnTo>
                  <a:pt x="1535396" y="0"/>
                </a:lnTo>
                <a:lnTo>
                  <a:pt x="1535396" y="4540148"/>
                </a:lnTo>
                <a:lnTo>
                  <a:pt x="0" y="4540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713192" y="7275403"/>
            <a:ext cx="2298405" cy="1667388"/>
          </a:xfrm>
          <a:custGeom>
            <a:avLst/>
            <a:gdLst/>
            <a:ahLst/>
            <a:cxnLst/>
            <a:rect r="r" b="b" t="t" l="l"/>
            <a:pathLst>
              <a:path h="1667388" w="2298405">
                <a:moveTo>
                  <a:pt x="0" y="0"/>
                </a:moveTo>
                <a:lnTo>
                  <a:pt x="2298405" y="0"/>
                </a:lnTo>
                <a:lnTo>
                  <a:pt x="2298405" y="1667389"/>
                </a:lnTo>
                <a:lnTo>
                  <a:pt x="0" y="16673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4642" y="2232697"/>
            <a:ext cx="2577529" cy="1607441"/>
          </a:xfrm>
          <a:custGeom>
            <a:avLst/>
            <a:gdLst/>
            <a:ahLst/>
            <a:cxnLst/>
            <a:rect r="r" b="b" t="t" l="l"/>
            <a:pathLst>
              <a:path h="1607441" w="2577529">
                <a:moveTo>
                  <a:pt x="0" y="0"/>
                </a:moveTo>
                <a:lnTo>
                  <a:pt x="2577529" y="0"/>
                </a:lnTo>
                <a:lnTo>
                  <a:pt x="2577529" y="1607441"/>
                </a:lnTo>
                <a:lnTo>
                  <a:pt x="0" y="16074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782011" y="2929680"/>
            <a:ext cx="4723978" cy="4167574"/>
          </a:xfrm>
          <a:custGeom>
            <a:avLst/>
            <a:gdLst/>
            <a:ahLst/>
            <a:cxnLst/>
            <a:rect r="r" b="b" t="t" l="l"/>
            <a:pathLst>
              <a:path h="4167574" w="4723978">
                <a:moveTo>
                  <a:pt x="0" y="0"/>
                </a:moveTo>
                <a:lnTo>
                  <a:pt x="4723978" y="0"/>
                </a:lnTo>
                <a:lnTo>
                  <a:pt x="4723978" y="4167574"/>
                </a:lnTo>
                <a:lnTo>
                  <a:pt x="0" y="4167574"/>
                </a:lnTo>
                <a:lnTo>
                  <a:pt x="0" y="0"/>
                </a:lnTo>
                <a:close/>
              </a:path>
            </a:pathLst>
          </a:custGeom>
          <a:blipFill>
            <a:blip r:embed="rId10"/>
            <a:stretch>
              <a:fillRect l="0" t="0" r="0" b="0"/>
            </a:stretch>
          </a:blipFill>
        </p:spPr>
      </p:sp>
      <p:sp>
        <p:nvSpPr>
          <p:cNvPr name="TextBox 7" id="7"/>
          <p:cNvSpPr txBox="true"/>
          <p:nvPr/>
        </p:nvSpPr>
        <p:spPr>
          <a:xfrm rot="0">
            <a:off x="3349454" y="1911286"/>
            <a:ext cx="11589091" cy="1063613"/>
          </a:xfrm>
          <a:prstGeom prst="rect">
            <a:avLst/>
          </a:prstGeom>
        </p:spPr>
        <p:txBody>
          <a:bodyPr anchor="t" rtlCol="false" tIns="0" lIns="0" bIns="0" rIns="0">
            <a:spAutoFit/>
          </a:bodyPr>
          <a:lstStyle/>
          <a:p>
            <a:pPr algn="ctr">
              <a:lnSpc>
                <a:spcPts val="8969"/>
              </a:lnSpc>
            </a:pPr>
            <a:r>
              <a:rPr lang="en-US" sz="5641">
                <a:solidFill>
                  <a:srgbClr val="52E9F1"/>
                </a:solidFill>
                <a:latin typeface="Michroma"/>
              </a:rPr>
              <a:t>WEBCAM</a:t>
            </a:r>
          </a:p>
        </p:txBody>
      </p:sp>
      <p:sp>
        <p:nvSpPr>
          <p:cNvPr name="TextBox 8" id="8"/>
          <p:cNvSpPr txBox="true"/>
          <p:nvPr/>
        </p:nvSpPr>
        <p:spPr>
          <a:xfrm rot="0">
            <a:off x="4529148" y="7049629"/>
            <a:ext cx="10245243" cy="2780752"/>
          </a:xfrm>
          <a:prstGeom prst="rect">
            <a:avLst/>
          </a:prstGeom>
        </p:spPr>
        <p:txBody>
          <a:bodyPr anchor="t" rtlCol="false" tIns="0" lIns="0" bIns="0" rIns="0">
            <a:spAutoFit/>
          </a:bodyPr>
          <a:lstStyle/>
          <a:p>
            <a:pPr algn="ctr">
              <a:lnSpc>
                <a:spcPts val="3705"/>
              </a:lnSpc>
            </a:pPr>
            <a:r>
              <a:rPr lang="en-US" sz="2646">
                <a:solidFill>
                  <a:srgbClr val="FF5F00"/>
                </a:solidFill>
                <a:latin typeface="IBM Plex Mono Italics"/>
                <a:ea typeface="IBM Plex Mono Italics"/>
              </a:rPr>
              <a:t>The webcam has a view angle of 60°with a fixed focus. It can capture images with maximum resolutions of 1289 x 720 pixels. It is compatible with most operating systems platforms such as Linux, Windows, and MacOS. It has a USB port and a built-in mono mic.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97727"/>
          </a:xfrm>
          <a:custGeom>
            <a:avLst/>
            <a:gdLst/>
            <a:ahLst/>
            <a:cxnLst/>
            <a:rect r="r" b="b" t="t" l="l"/>
            <a:pathLst>
              <a:path h="10297727" w="18288000">
                <a:moveTo>
                  <a:pt x="0" y="0"/>
                </a:moveTo>
                <a:lnTo>
                  <a:pt x="18288000" y="0"/>
                </a:lnTo>
                <a:lnTo>
                  <a:pt x="18288000" y="10297727"/>
                </a:lnTo>
                <a:lnTo>
                  <a:pt x="0" y="10297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94368" y="2005230"/>
            <a:ext cx="3597171" cy="3669816"/>
          </a:xfrm>
          <a:custGeom>
            <a:avLst/>
            <a:gdLst/>
            <a:ahLst/>
            <a:cxnLst/>
            <a:rect r="r" b="b" t="t" l="l"/>
            <a:pathLst>
              <a:path h="3669816" w="3597171">
                <a:moveTo>
                  <a:pt x="0" y="0"/>
                </a:moveTo>
                <a:lnTo>
                  <a:pt x="3597171" y="0"/>
                </a:lnTo>
                <a:lnTo>
                  <a:pt x="3597171" y="3669816"/>
                </a:lnTo>
                <a:lnTo>
                  <a:pt x="0" y="3669816"/>
                </a:lnTo>
                <a:lnTo>
                  <a:pt x="0" y="0"/>
                </a:lnTo>
                <a:close/>
              </a:path>
            </a:pathLst>
          </a:custGeom>
          <a:blipFill>
            <a:blip r:embed="rId4"/>
            <a:stretch>
              <a:fillRect l="0" t="-4224" r="0" b="0"/>
            </a:stretch>
          </a:blipFill>
        </p:spPr>
      </p:sp>
      <p:sp>
        <p:nvSpPr>
          <p:cNvPr name="TextBox 4" id="4"/>
          <p:cNvSpPr txBox="true"/>
          <p:nvPr/>
        </p:nvSpPr>
        <p:spPr>
          <a:xfrm rot="0">
            <a:off x="-1301592" y="1202996"/>
            <a:ext cx="11589091" cy="639176"/>
          </a:xfrm>
          <a:prstGeom prst="rect">
            <a:avLst/>
          </a:prstGeom>
        </p:spPr>
        <p:txBody>
          <a:bodyPr anchor="t" rtlCol="false" tIns="0" lIns="0" bIns="0" rIns="0">
            <a:spAutoFit/>
          </a:bodyPr>
          <a:lstStyle/>
          <a:p>
            <a:pPr algn="ctr">
              <a:lnSpc>
                <a:spcPts val="5471"/>
              </a:lnSpc>
            </a:pPr>
            <a:r>
              <a:rPr lang="en-US" sz="3441">
                <a:solidFill>
                  <a:srgbClr val="52E9F1"/>
                </a:solidFill>
                <a:latin typeface="Michroma"/>
              </a:rPr>
              <a:t>HEADPHONES</a:t>
            </a:r>
          </a:p>
        </p:txBody>
      </p:sp>
      <p:sp>
        <p:nvSpPr>
          <p:cNvPr name="TextBox 5" id="5"/>
          <p:cNvSpPr txBox="true"/>
          <p:nvPr/>
        </p:nvSpPr>
        <p:spPr>
          <a:xfrm rot="0">
            <a:off x="1983126" y="6045305"/>
            <a:ext cx="5019656" cy="2780752"/>
          </a:xfrm>
          <a:prstGeom prst="rect">
            <a:avLst/>
          </a:prstGeom>
        </p:spPr>
        <p:txBody>
          <a:bodyPr anchor="t" rtlCol="false" tIns="0" lIns="0" bIns="0" rIns="0">
            <a:spAutoFit/>
          </a:bodyPr>
          <a:lstStyle/>
          <a:p>
            <a:pPr algn="ctr">
              <a:lnSpc>
                <a:spcPts val="3705"/>
              </a:lnSpc>
            </a:pPr>
            <a:r>
              <a:rPr lang="en-US" sz="2646">
                <a:solidFill>
                  <a:srgbClr val="FF5F00"/>
                </a:solidFill>
                <a:latin typeface="IBM Plex Mono Italics"/>
              </a:rPr>
              <a:t>The headphones will be used to help the user listen to the text that is been converted to audio after it is been captured by the camera </a:t>
            </a:r>
          </a:p>
        </p:txBody>
      </p:sp>
      <p:sp>
        <p:nvSpPr>
          <p:cNvPr name="Freeform 6" id="6"/>
          <p:cNvSpPr/>
          <p:nvPr/>
        </p:nvSpPr>
        <p:spPr>
          <a:xfrm flipH="false" flipV="false" rot="-5400000">
            <a:off x="4362928" y="3412525"/>
            <a:ext cx="9764472" cy="3461949"/>
          </a:xfrm>
          <a:custGeom>
            <a:avLst/>
            <a:gdLst/>
            <a:ahLst/>
            <a:cxnLst/>
            <a:rect r="r" b="b" t="t" l="l"/>
            <a:pathLst>
              <a:path h="3461949" w="9764472">
                <a:moveTo>
                  <a:pt x="0" y="0"/>
                </a:moveTo>
                <a:lnTo>
                  <a:pt x="9764472" y="0"/>
                </a:lnTo>
                <a:lnTo>
                  <a:pt x="9764472" y="3461950"/>
                </a:lnTo>
                <a:lnTo>
                  <a:pt x="0" y="3461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165910" y="1028700"/>
            <a:ext cx="5668813" cy="5668813"/>
          </a:xfrm>
          <a:custGeom>
            <a:avLst/>
            <a:gdLst/>
            <a:ahLst/>
            <a:cxnLst/>
            <a:rect r="r" b="b" t="t" l="l"/>
            <a:pathLst>
              <a:path h="5668813" w="5668813">
                <a:moveTo>
                  <a:pt x="0" y="0"/>
                </a:moveTo>
                <a:lnTo>
                  <a:pt x="5668813" y="0"/>
                </a:lnTo>
                <a:lnTo>
                  <a:pt x="5668813" y="5668813"/>
                </a:lnTo>
                <a:lnTo>
                  <a:pt x="0" y="5668813"/>
                </a:lnTo>
                <a:lnTo>
                  <a:pt x="0" y="0"/>
                </a:lnTo>
                <a:close/>
              </a:path>
            </a:pathLst>
          </a:custGeom>
          <a:blipFill>
            <a:blip r:embed="rId7"/>
            <a:stretch>
              <a:fillRect l="0" t="0" r="0" b="0"/>
            </a:stretch>
          </a:blipFill>
        </p:spPr>
      </p:sp>
      <p:sp>
        <p:nvSpPr>
          <p:cNvPr name="TextBox 8" id="8"/>
          <p:cNvSpPr txBox="true"/>
          <p:nvPr/>
        </p:nvSpPr>
        <p:spPr>
          <a:xfrm rot="0">
            <a:off x="7960444" y="1202996"/>
            <a:ext cx="11589091" cy="610982"/>
          </a:xfrm>
          <a:prstGeom prst="rect">
            <a:avLst/>
          </a:prstGeom>
        </p:spPr>
        <p:txBody>
          <a:bodyPr anchor="t" rtlCol="false" tIns="0" lIns="0" bIns="0" rIns="0">
            <a:spAutoFit/>
          </a:bodyPr>
          <a:lstStyle/>
          <a:p>
            <a:pPr algn="ctr">
              <a:lnSpc>
                <a:spcPts val="5153"/>
              </a:lnSpc>
            </a:pPr>
            <a:r>
              <a:rPr lang="en-US" sz="3241">
                <a:solidFill>
                  <a:srgbClr val="52E9F1"/>
                </a:solidFill>
                <a:latin typeface="Michroma"/>
              </a:rPr>
              <a:t>USB SOUND ADAPTER</a:t>
            </a:r>
          </a:p>
        </p:txBody>
      </p:sp>
      <p:sp>
        <p:nvSpPr>
          <p:cNvPr name="TextBox 9" id="9"/>
          <p:cNvSpPr txBox="true"/>
          <p:nvPr/>
        </p:nvSpPr>
        <p:spPr>
          <a:xfrm rot="0">
            <a:off x="11490488" y="6045305"/>
            <a:ext cx="5019656" cy="2780752"/>
          </a:xfrm>
          <a:prstGeom prst="rect">
            <a:avLst/>
          </a:prstGeom>
        </p:spPr>
        <p:txBody>
          <a:bodyPr anchor="t" rtlCol="false" tIns="0" lIns="0" bIns="0" rIns="0">
            <a:spAutoFit/>
          </a:bodyPr>
          <a:lstStyle/>
          <a:p>
            <a:pPr algn="ctr">
              <a:lnSpc>
                <a:spcPts val="3705"/>
              </a:lnSpc>
            </a:pPr>
            <a:r>
              <a:rPr lang="en-US" sz="2646">
                <a:solidFill>
                  <a:srgbClr val="FF5F00"/>
                </a:solidFill>
                <a:latin typeface="IBM Plex Mono Italics"/>
              </a:rPr>
              <a:t>A USB sound adapter with 7.1 channel capability can significantly enhance the audio experience on a Raspberry Pi 3B+</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1274061" y="1028700"/>
            <a:ext cx="5835885" cy="5420097"/>
          </a:xfrm>
          <a:custGeom>
            <a:avLst/>
            <a:gdLst/>
            <a:ahLst/>
            <a:cxnLst/>
            <a:rect r="r" b="b" t="t" l="l"/>
            <a:pathLst>
              <a:path h="5420097" w="5835885">
                <a:moveTo>
                  <a:pt x="0" y="0"/>
                </a:moveTo>
                <a:lnTo>
                  <a:pt x="5835885" y="0"/>
                </a:lnTo>
                <a:lnTo>
                  <a:pt x="5835885" y="5420097"/>
                </a:lnTo>
                <a:lnTo>
                  <a:pt x="0" y="5420097"/>
                </a:lnTo>
                <a:lnTo>
                  <a:pt x="0" y="0"/>
                </a:lnTo>
                <a:close/>
              </a:path>
            </a:pathLst>
          </a:custGeom>
          <a:blipFill>
            <a:blip r:embed="rId2"/>
            <a:stretch>
              <a:fillRect l="0" t="0" r="0" b="0"/>
            </a:stretch>
          </a:blipFill>
        </p:spPr>
      </p:sp>
      <p:sp>
        <p:nvSpPr>
          <p:cNvPr name="Freeform 3" id="3"/>
          <p:cNvSpPr/>
          <p:nvPr/>
        </p:nvSpPr>
        <p:spPr>
          <a:xfrm flipH="false" flipV="false" rot="0">
            <a:off x="11434982" y="1963802"/>
            <a:ext cx="5319596" cy="3635399"/>
          </a:xfrm>
          <a:custGeom>
            <a:avLst/>
            <a:gdLst/>
            <a:ahLst/>
            <a:cxnLst/>
            <a:rect r="r" b="b" t="t" l="l"/>
            <a:pathLst>
              <a:path h="3635399" w="5319596">
                <a:moveTo>
                  <a:pt x="0" y="0"/>
                </a:moveTo>
                <a:lnTo>
                  <a:pt x="5319595" y="0"/>
                </a:lnTo>
                <a:lnTo>
                  <a:pt x="5319595" y="3635399"/>
                </a:lnTo>
                <a:lnTo>
                  <a:pt x="0" y="3635399"/>
                </a:lnTo>
                <a:lnTo>
                  <a:pt x="0" y="0"/>
                </a:lnTo>
                <a:close/>
              </a:path>
            </a:pathLst>
          </a:custGeom>
          <a:blipFill>
            <a:blip r:embed="rId3"/>
            <a:stretch>
              <a:fillRect l="0" t="0" r="0" b="0"/>
            </a:stretch>
          </a:blipFill>
        </p:spPr>
      </p:sp>
      <p:sp>
        <p:nvSpPr>
          <p:cNvPr name="Freeform 4" id="4"/>
          <p:cNvSpPr/>
          <p:nvPr/>
        </p:nvSpPr>
        <p:spPr>
          <a:xfrm flipH="false" flipV="false" rot="0">
            <a:off x="12207392" y="6760546"/>
            <a:ext cx="3206946" cy="3325429"/>
          </a:xfrm>
          <a:custGeom>
            <a:avLst/>
            <a:gdLst/>
            <a:ahLst/>
            <a:cxnLst/>
            <a:rect r="r" b="b" t="t" l="l"/>
            <a:pathLst>
              <a:path h="3325429" w="3206946">
                <a:moveTo>
                  <a:pt x="0" y="0"/>
                </a:moveTo>
                <a:lnTo>
                  <a:pt x="3206946" y="0"/>
                </a:lnTo>
                <a:lnTo>
                  <a:pt x="3206946" y="3325429"/>
                </a:lnTo>
                <a:lnTo>
                  <a:pt x="0" y="3325429"/>
                </a:lnTo>
                <a:lnTo>
                  <a:pt x="0" y="0"/>
                </a:lnTo>
                <a:close/>
              </a:path>
            </a:pathLst>
          </a:custGeom>
          <a:blipFill>
            <a:blip r:embed="rId4"/>
            <a:stretch>
              <a:fillRect l="0" t="0" r="0" b="0"/>
            </a:stretch>
          </a:blipFill>
        </p:spPr>
      </p:sp>
      <p:sp>
        <p:nvSpPr>
          <p:cNvPr name="Freeform 5" id="5"/>
          <p:cNvSpPr/>
          <p:nvPr/>
        </p:nvSpPr>
        <p:spPr>
          <a:xfrm flipH="false" flipV="false" rot="0">
            <a:off x="1956578" y="6904383"/>
            <a:ext cx="4003962" cy="3037755"/>
          </a:xfrm>
          <a:custGeom>
            <a:avLst/>
            <a:gdLst/>
            <a:ahLst/>
            <a:cxnLst/>
            <a:rect r="r" b="b" t="t" l="l"/>
            <a:pathLst>
              <a:path h="3037755" w="4003962">
                <a:moveTo>
                  <a:pt x="0" y="0"/>
                </a:moveTo>
                <a:lnTo>
                  <a:pt x="4003962" y="0"/>
                </a:lnTo>
                <a:lnTo>
                  <a:pt x="4003962" y="3037755"/>
                </a:lnTo>
                <a:lnTo>
                  <a:pt x="0" y="3037755"/>
                </a:lnTo>
                <a:lnTo>
                  <a:pt x="0" y="0"/>
                </a:lnTo>
                <a:close/>
              </a:path>
            </a:pathLst>
          </a:custGeom>
          <a:blipFill>
            <a:blip r:embed="rId5"/>
            <a:stretch>
              <a:fillRect l="0" t="0" r="0" b="0"/>
            </a:stretch>
          </a:blipFill>
        </p:spPr>
      </p:sp>
      <p:sp>
        <p:nvSpPr>
          <p:cNvPr name="TextBox 6" id="6"/>
          <p:cNvSpPr txBox="true"/>
          <p:nvPr/>
        </p:nvSpPr>
        <p:spPr>
          <a:xfrm rot="0">
            <a:off x="-1265398" y="1414161"/>
            <a:ext cx="11589091" cy="549641"/>
          </a:xfrm>
          <a:prstGeom prst="rect">
            <a:avLst/>
          </a:prstGeom>
        </p:spPr>
        <p:txBody>
          <a:bodyPr anchor="t" rtlCol="false" tIns="0" lIns="0" bIns="0" rIns="0">
            <a:spAutoFit/>
          </a:bodyPr>
          <a:lstStyle/>
          <a:p>
            <a:pPr algn="ctr">
              <a:lnSpc>
                <a:spcPts val="4676"/>
              </a:lnSpc>
            </a:pPr>
            <a:r>
              <a:rPr lang="en-US" sz="2941">
                <a:solidFill>
                  <a:srgbClr val="52E9F1"/>
                </a:solidFill>
                <a:latin typeface="Michroma"/>
              </a:rPr>
              <a:t>POWER  BANK CHARGER </a:t>
            </a:r>
          </a:p>
        </p:txBody>
      </p:sp>
      <p:sp>
        <p:nvSpPr>
          <p:cNvPr name="TextBox 7" id="7"/>
          <p:cNvSpPr txBox="true"/>
          <p:nvPr/>
        </p:nvSpPr>
        <p:spPr>
          <a:xfrm rot="0">
            <a:off x="7587194" y="1414161"/>
            <a:ext cx="11589091" cy="549641"/>
          </a:xfrm>
          <a:prstGeom prst="rect">
            <a:avLst/>
          </a:prstGeom>
        </p:spPr>
        <p:txBody>
          <a:bodyPr anchor="t" rtlCol="false" tIns="0" lIns="0" bIns="0" rIns="0">
            <a:spAutoFit/>
          </a:bodyPr>
          <a:lstStyle/>
          <a:p>
            <a:pPr algn="ctr">
              <a:lnSpc>
                <a:spcPts val="4676"/>
              </a:lnSpc>
            </a:pPr>
            <a:r>
              <a:rPr lang="en-US" sz="2941">
                <a:solidFill>
                  <a:srgbClr val="99F6FB"/>
                </a:solidFill>
                <a:latin typeface="Michroma"/>
              </a:rPr>
              <a:t>SD  CARD</a:t>
            </a:r>
          </a:p>
        </p:txBody>
      </p:sp>
      <p:sp>
        <p:nvSpPr>
          <p:cNvPr name="TextBox 8" id="8"/>
          <p:cNvSpPr txBox="true"/>
          <p:nvPr/>
        </p:nvSpPr>
        <p:spPr>
          <a:xfrm rot="0">
            <a:off x="8016320" y="6210906"/>
            <a:ext cx="11589091" cy="549641"/>
          </a:xfrm>
          <a:prstGeom prst="rect">
            <a:avLst/>
          </a:prstGeom>
        </p:spPr>
        <p:txBody>
          <a:bodyPr anchor="t" rtlCol="false" tIns="0" lIns="0" bIns="0" rIns="0">
            <a:spAutoFit/>
          </a:bodyPr>
          <a:lstStyle/>
          <a:p>
            <a:pPr algn="ctr">
              <a:lnSpc>
                <a:spcPts val="4676"/>
              </a:lnSpc>
            </a:pPr>
            <a:r>
              <a:rPr lang="en-US" sz="2941">
                <a:solidFill>
                  <a:srgbClr val="C3FBFE"/>
                </a:solidFill>
                <a:latin typeface="Michroma"/>
              </a:rPr>
              <a:t>BUTTONS</a:t>
            </a:r>
          </a:p>
        </p:txBody>
      </p:sp>
      <p:sp>
        <p:nvSpPr>
          <p:cNvPr name="TextBox 9" id="9"/>
          <p:cNvSpPr txBox="true"/>
          <p:nvPr/>
        </p:nvSpPr>
        <p:spPr>
          <a:xfrm rot="0">
            <a:off x="-1602542" y="6210906"/>
            <a:ext cx="11589091" cy="549641"/>
          </a:xfrm>
          <a:prstGeom prst="rect">
            <a:avLst/>
          </a:prstGeom>
        </p:spPr>
        <p:txBody>
          <a:bodyPr anchor="t" rtlCol="false" tIns="0" lIns="0" bIns="0" rIns="0">
            <a:spAutoFit/>
          </a:bodyPr>
          <a:lstStyle/>
          <a:p>
            <a:pPr algn="ctr">
              <a:lnSpc>
                <a:spcPts val="4676"/>
              </a:lnSpc>
            </a:pPr>
            <a:r>
              <a:rPr lang="en-US" sz="2941">
                <a:solidFill>
                  <a:srgbClr val="C3FBFE"/>
                </a:solidFill>
                <a:latin typeface="Michroma"/>
              </a:rPr>
              <a:t>JUMPER  WIRES</a:t>
            </a:r>
          </a:p>
        </p:txBody>
      </p:sp>
      <p:sp>
        <p:nvSpPr>
          <p:cNvPr name="Freeform 10" id="10"/>
          <p:cNvSpPr/>
          <p:nvPr/>
        </p:nvSpPr>
        <p:spPr>
          <a:xfrm flipH="false" flipV="false" rot="0">
            <a:off x="-855011" y="0"/>
            <a:ext cx="19515272" cy="10988787"/>
          </a:xfrm>
          <a:custGeom>
            <a:avLst/>
            <a:gdLst/>
            <a:ahLst/>
            <a:cxnLst/>
            <a:rect r="r" b="b" t="t" l="l"/>
            <a:pathLst>
              <a:path h="10988787" w="19515272">
                <a:moveTo>
                  <a:pt x="0" y="0"/>
                </a:moveTo>
                <a:lnTo>
                  <a:pt x="19515272" y="0"/>
                </a:lnTo>
                <a:lnTo>
                  <a:pt x="19515272" y="10988787"/>
                </a:lnTo>
                <a:lnTo>
                  <a:pt x="0" y="10988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2561622" y="2324969"/>
            <a:ext cx="4593298" cy="2913065"/>
          </a:xfrm>
          <a:custGeom>
            <a:avLst/>
            <a:gdLst/>
            <a:ahLst/>
            <a:cxnLst/>
            <a:rect r="r" b="b" t="t" l="l"/>
            <a:pathLst>
              <a:path h="2913065" w="4593298">
                <a:moveTo>
                  <a:pt x="0" y="0"/>
                </a:moveTo>
                <a:lnTo>
                  <a:pt x="4593298" y="0"/>
                </a:lnTo>
                <a:lnTo>
                  <a:pt x="4593298" y="2913065"/>
                </a:lnTo>
                <a:lnTo>
                  <a:pt x="0" y="2913065"/>
                </a:lnTo>
                <a:lnTo>
                  <a:pt x="0" y="0"/>
                </a:lnTo>
                <a:close/>
              </a:path>
            </a:pathLst>
          </a:custGeom>
          <a:blipFill>
            <a:blip r:embed="rId2"/>
            <a:stretch>
              <a:fillRect l="0" t="0" r="0" b="0"/>
            </a:stretch>
          </a:blipFill>
        </p:spPr>
      </p:sp>
      <p:sp>
        <p:nvSpPr>
          <p:cNvPr name="Freeform 3" id="3"/>
          <p:cNvSpPr/>
          <p:nvPr/>
        </p:nvSpPr>
        <p:spPr>
          <a:xfrm flipH="false" flipV="false" rot="0">
            <a:off x="10596784" y="7284421"/>
            <a:ext cx="6428162" cy="2282054"/>
          </a:xfrm>
          <a:custGeom>
            <a:avLst/>
            <a:gdLst/>
            <a:ahLst/>
            <a:cxnLst/>
            <a:rect r="r" b="b" t="t" l="l"/>
            <a:pathLst>
              <a:path h="2282054" w="6428162">
                <a:moveTo>
                  <a:pt x="0" y="0"/>
                </a:moveTo>
                <a:lnTo>
                  <a:pt x="6428162" y="0"/>
                </a:lnTo>
                <a:lnTo>
                  <a:pt x="6428162" y="2282054"/>
                </a:lnTo>
                <a:lnTo>
                  <a:pt x="0" y="2282054"/>
                </a:lnTo>
                <a:lnTo>
                  <a:pt x="0" y="0"/>
                </a:lnTo>
                <a:close/>
              </a:path>
            </a:pathLst>
          </a:custGeom>
          <a:blipFill>
            <a:blip r:embed="rId3"/>
            <a:stretch>
              <a:fillRect l="0" t="0" r="0" b="0"/>
            </a:stretch>
          </a:blipFill>
        </p:spPr>
      </p:sp>
      <p:sp>
        <p:nvSpPr>
          <p:cNvPr name="Freeform 4" id="4"/>
          <p:cNvSpPr/>
          <p:nvPr/>
        </p:nvSpPr>
        <p:spPr>
          <a:xfrm flipH="false" flipV="false" rot="0">
            <a:off x="2627417" y="7473747"/>
            <a:ext cx="4461708" cy="2282054"/>
          </a:xfrm>
          <a:custGeom>
            <a:avLst/>
            <a:gdLst/>
            <a:ahLst/>
            <a:cxnLst/>
            <a:rect r="r" b="b" t="t" l="l"/>
            <a:pathLst>
              <a:path h="2282054" w="4461708">
                <a:moveTo>
                  <a:pt x="0" y="0"/>
                </a:moveTo>
                <a:lnTo>
                  <a:pt x="4461708" y="0"/>
                </a:lnTo>
                <a:lnTo>
                  <a:pt x="4461708" y="2282055"/>
                </a:lnTo>
                <a:lnTo>
                  <a:pt x="0" y="2282055"/>
                </a:lnTo>
                <a:lnTo>
                  <a:pt x="0" y="0"/>
                </a:lnTo>
                <a:close/>
              </a:path>
            </a:pathLst>
          </a:custGeom>
          <a:blipFill>
            <a:blip r:embed="rId4"/>
            <a:stretch>
              <a:fillRect l="0" t="0" r="0" b="0"/>
            </a:stretch>
          </a:blipFill>
        </p:spPr>
      </p:sp>
      <p:sp>
        <p:nvSpPr>
          <p:cNvPr name="Freeform 5" id="5"/>
          <p:cNvSpPr/>
          <p:nvPr/>
        </p:nvSpPr>
        <p:spPr>
          <a:xfrm flipH="false" flipV="false" rot="0">
            <a:off x="11409698" y="1986272"/>
            <a:ext cx="3944085" cy="3805534"/>
          </a:xfrm>
          <a:custGeom>
            <a:avLst/>
            <a:gdLst/>
            <a:ahLst/>
            <a:cxnLst/>
            <a:rect r="r" b="b" t="t" l="l"/>
            <a:pathLst>
              <a:path h="3805534" w="3944085">
                <a:moveTo>
                  <a:pt x="0" y="0"/>
                </a:moveTo>
                <a:lnTo>
                  <a:pt x="3944085" y="0"/>
                </a:lnTo>
                <a:lnTo>
                  <a:pt x="3944085" y="3805534"/>
                </a:lnTo>
                <a:lnTo>
                  <a:pt x="0" y="3805534"/>
                </a:lnTo>
                <a:lnTo>
                  <a:pt x="0" y="0"/>
                </a:lnTo>
                <a:close/>
              </a:path>
            </a:pathLst>
          </a:custGeom>
          <a:blipFill>
            <a:blip r:embed="rId5"/>
            <a:stretch>
              <a:fillRect l="0" t="0" r="0" b="0"/>
            </a:stretch>
          </a:blipFill>
        </p:spPr>
      </p:sp>
      <p:sp>
        <p:nvSpPr>
          <p:cNvPr name="TextBox 6" id="6"/>
          <p:cNvSpPr txBox="true"/>
          <p:nvPr/>
        </p:nvSpPr>
        <p:spPr>
          <a:xfrm rot="0">
            <a:off x="-1265398" y="1414161"/>
            <a:ext cx="11589091" cy="549641"/>
          </a:xfrm>
          <a:prstGeom prst="rect">
            <a:avLst/>
          </a:prstGeom>
        </p:spPr>
        <p:txBody>
          <a:bodyPr anchor="t" rtlCol="false" tIns="0" lIns="0" bIns="0" rIns="0">
            <a:spAutoFit/>
          </a:bodyPr>
          <a:lstStyle/>
          <a:p>
            <a:pPr algn="ctr">
              <a:lnSpc>
                <a:spcPts val="4676"/>
              </a:lnSpc>
            </a:pPr>
            <a:r>
              <a:rPr lang="en-US" sz="2941">
                <a:solidFill>
                  <a:srgbClr val="52E9F1"/>
                </a:solidFill>
                <a:latin typeface="Michroma"/>
              </a:rPr>
              <a:t>RESISTOR 1K Ω </a:t>
            </a:r>
          </a:p>
        </p:txBody>
      </p:sp>
      <p:sp>
        <p:nvSpPr>
          <p:cNvPr name="TextBox 7" id="7"/>
          <p:cNvSpPr txBox="true"/>
          <p:nvPr/>
        </p:nvSpPr>
        <p:spPr>
          <a:xfrm rot="0">
            <a:off x="7587194" y="1414161"/>
            <a:ext cx="11589091" cy="549641"/>
          </a:xfrm>
          <a:prstGeom prst="rect">
            <a:avLst/>
          </a:prstGeom>
        </p:spPr>
        <p:txBody>
          <a:bodyPr anchor="t" rtlCol="false" tIns="0" lIns="0" bIns="0" rIns="0">
            <a:spAutoFit/>
          </a:bodyPr>
          <a:lstStyle/>
          <a:p>
            <a:pPr algn="ctr">
              <a:lnSpc>
                <a:spcPts val="4676"/>
              </a:lnSpc>
            </a:pPr>
            <a:r>
              <a:rPr lang="en-US" sz="2941">
                <a:solidFill>
                  <a:srgbClr val="99F6FB"/>
                </a:solidFill>
                <a:latin typeface="Michroma"/>
              </a:rPr>
              <a:t>BREADBOARD </a:t>
            </a:r>
          </a:p>
        </p:txBody>
      </p:sp>
      <p:sp>
        <p:nvSpPr>
          <p:cNvPr name="TextBox 8" id="8"/>
          <p:cNvSpPr txBox="true"/>
          <p:nvPr/>
        </p:nvSpPr>
        <p:spPr>
          <a:xfrm rot="0">
            <a:off x="8016320" y="6210906"/>
            <a:ext cx="11589091" cy="549641"/>
          </a:xfrm>
          <a:prstGeom prst="rect">
            <a:avLst/>
          </a:prstGeom>
        </p:spPr>
        <p:txBody>
          <a:bodyPr anchor="t" rtlCol="false" tIns="0" lIns="0" bIns="0" rIns="0">
            <a:spAutoFit/>
          </a:bodyPr>
          <a:lstStyle/>
          <a:p>
            <a:pPr algn="ctr">
              <a:lnSpc>
                <a:spcPts val="4676"/>
              </a:lnSpc>
            </a:pPr>
            <a:r>
              <a:rPr lang="en-US" sz="2941">
                <a:solidFill>
                  <a:srgbClr val="C3FBFE"/>
                </a:solidFill>
                <a:latin typeface="Michroma"/>
              </a:rPr>
              <a:t>GLASSES FRAME </a:t>
            </a:r>
          </a:p>
        </p:txBody>
      </p:sp>
      <p:sp>
        <p:nvSpPr>
          <p:cNvPr name="TextBox 9" id="9"/>
          <p:cNvSpPr txBox="true"/>
          <p:nvPr/>
        </p:nvSpPr>
        <p:spPr>
          <a:xfrm rot="0">
            <a:off x="-1265398" y="6210906"/>
            <a:ext cx="11589091" cy="549641"/>
          </a:xfrm>
          <a:prstGeom prst="rect">
            <a:avLst/>
          </a:prstGeom>
        </p:spPr>
        <p:txBody>
          <a:bodyPr anchor="t" rtlCol="false" tIns="0" lIns="0" bIns="0" rIns="0">
            <a:spAutoFit/>
          </a:bodyPr>
          <a:lstStyle/>
          <a:p>
            <a:pPr algn="ctr">
              <a:lnSpc>
                <a:spcPts val="4676"/>
              </a:lnSpc>
            </a:pPr>
            <a:r>
              <a:rPr lang="en-US" sz="2941">
                <a:solidFill>
                  <a:srgbClr val="C3FBFE"/>
                </a:solidFill>
                <a:latin typeface="Michroma"/>
              </a:rPr>
              <a:t>RESISTOR 2KΩ </a:t>
            </a:r>
          </a:p>
        </p:txBody>
      </p:sp>
      <p:sp>
        <p:nvSpPr>
          <p:cNvPr name="Freeform 10" id="10"/>
          <p:cNvSpPr/>
          <p:nvPr/>
        </p:nvSpPr>
        <p:spPr>
          <a:xfrm flipH="false" flipV="false" rot="0">
            <a:off x="-260064" y="4184365"/>
            <a:ext cx="2577529" cy="1607441"/>
          </a:xfrm>
          <a:custGeom>
            <a:avLst/>
            <a:gdLst/>
            <a:ahLst/>
            <a:cxnLst/>
            <a:rect r="r" b="b" t="t" l="l"/>
            <a:pathLst>
              <a:path h="1607441" w="2577529">
                <a:moveTo>
                  <a:pt x="0" y="0"/>
                </a:moveTo>
                <a:lnTo>
                  <a:pt x="2577528" y="0"/>
                </a:lnTo>
                <a:lnTo>
                  <a:pt x="2577528" y="1607441"/>
                </a:lnTo>
                <a:lnTo>
                  <a:pt x="0" y="16074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5875744" y="685242"/>
            <a:ext cx="2298405" cy="1667388"/>
          </a:xfrm>
          <a:custGeom>
            <a:avLst/>
            <a:gdLst/>
            <a:ahLst/>
            <a:cxnLst/>
            <a:rect r="r" b="b" t="t" l="l"/>
            <a:pathLst>
              <a:path h="1667388" w="2298405">
                <a:moveTo>
                  <a:pt x="0" y="0"/>
                </a:moveTo>
                <a:lnTo>
                  <a:pt x="2298405" y="0"/>
                </a:lnTo>
                <a:lnTo>
                  <a:pt x="2298405" y="1667388"/>
                </a:lnTo>
                <a:lnTo>
                  <a:pt x="0" y="16673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97727"/>
          </a:xfrm>
          <a:custGeom>
            <a:avLst/>
            <a:gdLst/>
            <a:ahLst/>
            <a:cxnLst/>
            <a:rect r="r" b="b" t="t" l="l"/>
            <a:pathLst>
              <a:path h="10297727" w="18288000">
                <a:moveTo>
                  <a:pt x="0" y="0"/>
                </a:moveTo>
                <a:lnTo>
                  <a:pt x="18288000" y="0"/>
                </a:lnTo>
                <a:lnTo>
                  <a:pt x="18288000" y="10297727"/>
                </a:lnTo>
                <a:lnTo>
                  <a:pt x="0" y="10297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14013" y="1199016"/>
            <a:ext cx="7459974" cy="1066800"/>
          </a:xfrm>
          <a:prstGeom prst="rect">
            <a:avLst/>
          </a:prstGeom>
        </p:spPr>
        <p:txBody>
          <a:bodyPr anchor="t" rtlCol="false" tIns="0" lIns="0" bIns="0" rIns="0">
            <a:spAutoFit/>
          </a:bodyPr>
          <a:lstStyle/>
          <a:p>
            <a:pPr algn="ctr">
              <a:lnSpc>
                <a:spcPts val="4215"/>
              </a:lnSpc>
            </a:pPr>
            <a:r>
              <a:rPr lang="en-US" sz="3512" spc="312">
                <a:solidFill>
                  <a:srgbClr val="52E9F1"/>
                </a:solidFill>
                <a:latin typeface="Michroma"/>
              </a:rPr>
              <a:t>INSTALLING THE OPERATING SYSTEM</a:t>
            </a:r>
          </a:p>
        </p:txBody>
      </p:sp>
      <p:grpSp>
        <p:nvGrpSpPr>
          <p:cNvPr name="Group 4" id="4"/>
          <p:cNvGrpSpPr/>
          <p:nvPr/>
        </p:nvGrpSpPr>
        <p:grpSpPr>
          <a:xfrm rot="0">
            <a:off x="1986975" y="2708768"/>
            <a:ext cx="11562992" cy="885361"/>
            <a:chOff x="0" y="0"/>
            <a:chExt cx="15417323" cy="1180481"/>
          </a:xfrm>
        </p:grpSpPr>
        <p:sp>
          <p:nvSpPr>
            <p:cNvPr name="TextBox 5" id="5"/>
            <p:cNvSpPr txBox="true"/>
            <p:nvPr/>
          </p:nvSpPr>
          <p:spPr>
            <a:xfrm rot="0">
              <a:off x="0" y="-9525"/>
              <a:ext cx="815496"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1</a:t>
              </a:r>
            </a:p>
          </p:txBody>
        </p:sp>
        <p:sp>
          <p:nvSpPr>
            <p:cNvPr name="TextBox 6" id="6"/>
            <p:cNvSpPr txBox="true"/>
            <p:nvPr/>
          </p:nvSpPr>
          <p:spPr>
            <a:xfrm rot="0">
              <a:off x="0" y="602542"/>
              <a:ext cx="15417323"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Download Raspberry Pi Imager</a:t>
              </a:r>
            </a:p>
          </p:txBody>
        </p:sp>
      </p:grpSp>
      <p:grpSp>
        <p:nvGrpSpPr>
          <p:cNvPr name="Group 7" id="7"/>
          <p:cNvGrpSpPr/>
          <p:nvPr/>
        </p:nvGrpSpPr>
        <p:grpSpPr>
          <a:xfrm rot="0">
            <a:off x="1986975" y="3927517"/>
            <a:ext cx="11562992" cy="885361"/>
            <a:chOff x="0" y="0"/>
            <a:chExt cx="15417323" cy="1180481"/>
          </a:xfrm>
        </p:grpSpPr>
        <p:sp>
          <p:nvSpPr>
            <p:cNvPr name="TextBox 8" id="8"/>
            <p:cNvSpPr txBox="true"/>
            <p:nvPr/>
          </p:nvSpPr>
          <p:spPr>
            <a:xfrm rot="0">
              <a:off x="0" y="-9525"/>
              <a:ext cx="815496"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2</a:t>
              </a:r>
            </a:p>
          </p:txBody>
        </p:sp>
        <p:sp>
          <p:nvSpPr>
            <p:cNvPr name="TextBox 9" id="9"/>
            <p:cNvSpPr txBox="true"/>
            <p:nvPr/>
          </p:nvSpPr>
          <p:spPr>
            <a:xfrm rot="0">
              <a:off x="0" y="602542"/>
              <a:ext cx="15417323"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Install Raspberry Pi Imager</a:t>
              </a:r>
            </a:p>
          </p:txBody>
        </p:sp>
      </p:grpSp>
      <p:grpSp>
        <p:nvGrpSpPr>
          <p:cNvPr name="Group 10" id="10"/>
          <p:cNvGrpSpPr/>
          <p:nvPr/>
        </p:nvGrpSpPr>
        <p:grpSpPr>
          <a:xfrm rot="0">
            <a:off x="1986975" y="5146265"/>
            <a:ext cx="11562992" cy="885361"/>
            <a:chOff x="0" y="0"/>
            <a:chExt cx="15417323" cy="1180481"/>
          </a:xfrm>
        </p:grpSpPr>
        <p:sp>
          <p:nvSpPr>
            <p:cNvPr name="TextBox 11" id="11"/>
            <p:cNvSpPr txBox="true"/>
            <p:nvPr/>
          </p:nvSpPr>
          <p:spPr>
            <a:xfrm rot="0">
              <a:off x="0" y="-9525"/>
              <a:ext cx="815496"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3</a:t>
              </a:r>
            </a:p>
          </p:txBody>
        </p:sp>
        <p:sp>
          <p:nvSpPr>
            <p:cNvPr name="TextBox 12" id="12"/>
            <p:cNvSpPr txBox="true"/>
            <p:nvPr/>
          </p:nvSpPr>
          <p:spPr>
            <a:xfrm rot="0">
              <a:off x="0" y="602542"/>
              <a:ext cx="15417323"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Prepare the MicroSD Card</a:t>
              </a:r>
            </a:p>
          </p:txBody>
        </p:sp>
      </p:grpSp>
      <p:grpSp>
        <p:nvGrpSpPr>
          <p:cNvPr name="Group 13" id="13"/>
          <p:cNvGrpSpPr/>
          <p:nvPr/>
        </p:nvGrpSpPr>
        <p:grpSpPr>
          <a:xfrm rot="0">
            <a:off x="1986975" y="6365014"/>
            <a:ext cx="11562992" cy="885361"/>
            <a:chOff x="0" y="0"/>
            <a:chExt cx="15417323" cy="1180481"/>
          </a:xfrm>
        </p:grpSpPr>
        <p:sp>
          <p:nvSpPr>
            <p:cNvPr name="TextBox 14" id="14"/>
            <p:cNvSpPr txBox="true"/>
            <p:nvPr/>
          </p:nvSpPr>
          <p:spPr>
            <a:xfrm rot="0">
              <a:off x="0" y="-9525"/>
              <a:ext cx="815496"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4</a:t>
              </a:r>
            </a:p>
          </p:txBody>
        </p:sp>
        <p:sp>
          <p:nvSpPr>
            <p:cNvPr name="TextBox 15" id="15"/>
            <p:cNvSpPr txBox="true"/>
            <p:nvPr/>
          </p:nvSpPr>
          <p:spPr>
            <a:xfrm rot="0">
              <a:off x="0" y="602542"/>
              <a:ext cx="15417323"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Run Raspberry Pi Imager:</a:t>
              </a:r>
            </a:p>
          </p:txBody>
        </p:sp>
      </p:grpSp>
      <p:grpSp>
        <p:nvGrpSpPr>
          <p:cNvPr name="Group 16" id="16"/>
          <p:cNvGrpSpPr/>
          <p:nvPr/>
        </p:nvGrpSpPr>
        <p:grpSpPr>
          <a:xfrm rot="0">
            <a:off x="9770891" y="2708768"/>
            <a:ext cx="11562992" cy="885361"/>
            <a:chOff x="0" y="0"/>
            <a:chExt cx="15417323" cy="1180481"/>
          </a:xfrm>
        </p:grpSpPr>
        <p:sp>
          <p:nvSpPr>
            <p:cNvPr name="TextBox 17" id="17"/>
            <p:cNvSpPr txBox="true"/>
            <p:nvPr/>
          </p:nvSpPr>
          <p:spPr>
            <a:xfrm rot="0">
              <a:off x="0" y="-9525"/>
              <a:ext cx="815496"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6</a:t>
              </a:r>
            </a:p>
          </p:txBody>
        </p:sp>
        <p:sp>
          <p:nvSpPr>
            <p:cNvPr name="TextBox 18" id="18"/>
            <p:cNvSpPr txBox="true"/>
            <p:nvPr/>
          </p:nvSpPr>
          <p:spPr>
            <a:xfrm rot="0">
              <a:off x="0" y="602542"/>
              <a:ext cx="15417323"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Choose the Storage</a:t>
              </a:r>
            </a:p>
          </p:txBody>
        </p:sp>
      </p:grpSp>
      <p:grpSp>
        <p:nvGrpSpPr>
          <p:cNvPr name="Group 19" id="19"/>
          <p:cNvGrpSpPr/>
          <p:nvPr/>
        </p:nvGrpSpPr>
        <p:grpSpPr>
          <a:xfrm rot="0">
            <a:off x="9770891" y="3927517"/>
            <a:ext cx="11562992" cy="885361"/>
            <a:chOff x="0" y="0"/>
            <a:chExt cx="15417323" cy="1180481"/>
          </a:xfrm>
        </p:grpSpPr>
        <p:sp>
          <p:nvSpPr>
            <p:cNvPr name="TextBox 20" id="20"/>
            <p:cNvSpPr txBox="true"/>
            <p:nvPr/>
          </p:nvSpPr>
          <p:spPr>
            <a:xfrm rot="0">
              <a:off x="0" y="-9525"/>
              <a:ext cx="815496"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7</a:t>
              </a:r>
            </a:p>
          </p:txBody>
        </p:sp>
        <p:sp>
          <p:nvSpPr>
            <p:cNvPr name="TextBox 21" id="21"/>
            <p:cNvSpPr txBox="true"/>
            <p:nvPr/>
          </p:nvSpPr>
          <p:spPr>
            <a:xfrm rot="0">
              <a:off x="0" y="602542"/>
              <a:ext cx="15417323"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Write the OS</a:t>
              </a:r>
            </a:p>
          </p:txBody>
        </p:sp>
      </p:grpSp>
      <p:grpSp>
        <p:nvGrpSpPr>
          <p:cNvPr name="Group 22" id="22"/>
          <p:cNvGrpSpPr/>
          <p:nvPr/>
        </p:nvGrpSpPr>
        <p:grpSpPr>
          <a:xfrm rot="0">
            <a:off x="9770891" y="5146265"/>
            <a:ext cx="7953513" cy="885361"/>
            <a:chOff x="0" y="0"/>
            <a:chExt cx="10604684" cy="1180481"/>
          </a:xfrm>
        </p:grpSpPr>
        <p:sp>
          <p:nvSpPr>
            <p:cNvPr name="TextBox 23" id="23"/>
            <p:cNvSpPr txBox="true"/>
            <p:nvPr/>
          </p:nvSpPr>
          <p:spPr>
            <a:xfrm rot="0">
              <a:off x="0" y="-9525"/>
              <a:ext cx="560932"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8</a:t>
              </a:r>
            </a:p>
          </p:txBody>
        </p:sp>
        <p:sp>
          <p:nvSpPr>
            <p:cNvPr name="TextBox 24" id="24"/>
            <p:cNvSpPr txBox="true"/>
            <p:nvPr/>
          </p:nvSpPr>
          <p:spPr>
            <a:xfrm rot="0">
              <a:off x="0" y="602542"/>
              <a:ext cx="10604684"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Insert the SD Card into the RP3B+</a:t>
              </a:r>
            </a:p>
          </p:txBody>
        </p:sp>
      </p:grpSp>
      <p:grpSp>
        <p:nvGrpSpPr>
          <p:cNvPr name="Group 25" id="25"/>
          <p:cNvGrpSpPr/>
          <p:nvPr/>
        </p:nvGrpSpPr>
        <p:grpSpPr>
          <a:xfrm rot="0">
            <a:off x="9770891" y="6365014"/>
            <a:ext cx="11562992" cy="885361"/>
            <a:chOff x="0" y="0"/>
            <a:chExt cx="15417323" cy="1180481"/>
          </a:xfrm>
        </p:grpSpPr>
        <p:sp>
          <p:nvSpPr>
            <p:cNvPr name="TextBox 26" id="26"/>
            <p:cNvSpPr txBox="true"/>
            <p:nvPr/>
          </p:nvSpPr>
          <p:spPr>
            <a:xfrm rot="0">
              <a:off x="0" y="-9525"/>
              <a:ext cx="815496"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9</a:t>
              </a:r>
            </a:p>
          </p:txBody>
        </p:sp>
        <p:sp>
          <p:nvSpPr>
            <p:cNvPr name="TextBox 27" id="27"/>
            <p:cNvSpPr txBox="true"/>
            <p:nvPr/>
          </p:nvSpPr>
          <p:spPr>
            <a:xfrm rot="0">
              <a:off x="0" y="602542"/>
              <a:ext cx="15417323"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Power Up the Raspberry Pi</a:t>
              </a:r>
            </a:p>
          </p:txBody>
        </p:sp>
      </p:grpSp>
      <p:grpSp>
        <p:nvGrpSpPr>
          <p:cNvPr name="Group 28" id="28"/>
          <p:cNvGrpSpPr/>
          <p:nvPr/>
        </p:nvGrpSpPr>
        <p:grpSpPr>
          <a:xfrm rot="0">
            <a:off x="1986975" y="7583762"/>
            <a:ext cx="11562992" cy="885361"/>
            <a:chOff x="0" y="0"/>
            <a:chExt cx="15417323" cy="1180481"/>
          </a:xfrm>
        </p:grpSpPr>
        <p:sp>
          <p:nvSpPr>
            <p:cNvPr name="TextBox 29" id="29"/>
            <p:cNvSpPr txBox="true"/>
            <p:nvPr/>
          </p:nvSpPr>
          <p:spPr>
            <a:xfrm rot="0">
              <a:off x="0" y="-9525"/>
              <a:ext cx="815496"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5</a:t>
              </a:r>
            </a:p>
          </p:txBody>
        </p:sp>
        <p:sp>
          <p:nvSpPr>
            <p:cNvPr name="TextBox 30" id="30"/>
            <p:cNvSpPr txBox="true"/>
            <p:nvPr/>
          </p:nvSpPr>
          <p:spPr>
            <a:xfrm rot="0">
              <a:off x="0" y="602542"/>
              <a:ext cx="15417323"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Select the OS</a:t>
              </a:r>
            </a:p>
          </p:txBody>
        </p:sp>
      </p:grpSp>
      <p:grpSp>
        <p:nvGrpSpPr>
          <p:cNvPr name="Group 31" id="31"/>
          <p:cNvGrpSpPr/>
          <p:nvPr/>
        </p:nvGrpSpPr>
        <p:grpSpPr>
          <a:xfrm rot="0">
            <a:off x="9770891" y="7583762"/>
            <a:ext cx="11562992" cy="885361"/>
            <a:chOff x="0" y="0"/>
            <a:chExt cx="15417323" cy="1180481"/>
          </a:xfrm>
        </p:grpSpPr>
        <p:sp>
          <p:nvSpPr>
            <p:cNvPr name="TextBox 32" id="32"/>
            <p:cNvSpPr txBox="true"/>
            <p:nvPr/>
          </p:nvSpPr>
          <p:spPr>
            <a:xfrm rot="0">
              <a:off x="0" y="-9525"/>
              <a:ext cx="815496"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10</a:t>
              </a:r>
            </a:p>
          </p:txBody>
        </p:sp>
        <p:sp>
          <p:nvSpPr>
            <p:cNvPr name="TextBox 33" id="33"/>
            <p:cNvSpPr txBox="true"/>
            <p:nvPr/>
          </p:nvSpPr>
          <p:spPr>
            <a:xfrm rot="0">
              <a:off x="0" y="602542"/>
              <a:ext cx="15417323"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Initial Setup</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97727"/>
          </a:xfrm>
          <a:custGeom>
            <a:avLst/>
            <a:gdLst/>
            <a:ahLst/>
            <a:cxnLst/>
            <a:rect r="r" b="b" t="t" l="l"/>
            <a:pathLst>
              <a:path h="10297727" w="18288000">
                <a:moveTo>
                  <a:pt x="0" y="0"/>
                </a:moveTo>
                <a:lnTo>
                  <a:pt x="18288000" y="0"/>
                </a:lnTo>
                <a:lnTo>
                  <a:pt x="18288000" y="10297727"/>
                </a:lnTo>
                <a:lnTo>
                  <a:pt x="0" y="10297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01477" y="2907974"/>
            <a:ext cx="14285046" cy="5967710"/>
          </a:xfrm>
          <a:custGeom>
            <a:avLst/>
            <a:gdLst/>
            <a:ahLst/>
            <a:cxnLst/>
            <a:rect r="r" b="b" t="t" l="l"/>
            <a:pathLst>
              <a:path h="5967710" w="14285046">
                <a:moveTo>
                  <a:pt x="0" y="0"/>
                </a:moveTo>
                <a:lnTo>
                  <a:pt x="14285046" y="0"/>
                </a:lnTo>
                <a:lnTo>
                  <a:pt x="14285046" y="5967710"/>
                </a:lnTo>
                <a:lnTo>
                  <a:pt x="0" y="5967710"/>
                </a:lnTo>
                <a:lnTo>
                  <a:pt x="0" y="0"/>
                </a:lnTo>
                <a:close/>
              </a:path>
            </a:pathLst>
          </a:custGeom>
          <a:blipFill>
            <a:blip r:embed="rId4"/>
            <a:stretch>
              <a:fillRect l="0" t="0" r="0" b="0"/>
            </a:stretch>
          </a:blipFill>
        </p:spPr>
      </p:sp>
      <p:sp>
        <p:nvSpPr>
          <p:cNvPr name="TextBox 4" id="4"/>
          <p:cNvSpPr txBox="true"/>
          <p:nvPr/>
        </p:nvSpPr>
        <p:spPr>
          <a:xfrm rot="0">
            <a:off x="5414013" y="1199016"/>
            <a:ext cx="7459974" cy="1066800"/>
          </a:xfrm>
          <a:prstGeom prst="rect">
            <a:avLst/>
          </a:prstGeom>
        </p:spPr>
        <p:txBody>
          <a:bodyPr anchor="t" rtlCol="false" tIns="0" lIns="0" bIns="0" rIns="0">
            <a:spAutoFit/>
          </a:bodyPr>
          <a:lstStyle/>
          <a:p>
            <a:pPr algn="ctr">
              <a:lnSpc>
                <a:spcPts val="4215"/>
              </a:lnSpc>
            </a:pPr>
            <a:r>
              <a:rPr lang="en-US" sz="3512" spc="312">
                <a:solidFill>
                  <a:srgbClr val="52E9F1"/>
                </a:solidFill>
                <a:latin typeface="Michroma"/>
              </a:rPr>
              <a:t>INSTALLING THE OPERATING SYSTEM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5363"/>
            <a:ext cx="18288000" cy="10297727"/>
          </a:xfrm>
          <a:custGeom>
            <a:avLst/>
            <a:gdLst/>
            <a:ahLst/>
            <a:cxnLst/>
            <a:rect r="r" b="b" t="t" l="l"/>
            <a:pathLst>
              <a:path h="10297727" w="18288000">
                <a:moveTo>
                  <a:pt x="0" y="0"/>
                </a:moveTo>
                <a:lnTo>
                  <a:pt x="18288000" y="0"/>
                </a:lnTo>
                <a:lnTo>
                  <a:pt x="18288000" y="10297726"/>
                </a:lnTo>
                <a:lnTo>
                  <a:pt x="0" y="10297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681594" y="2873426"/>
            <a:ext cx="1535396" cy="4540148"/>
          </a:xfrm>
          <a:custGeom>
            <a:avLst/>
            <a:gdLst/>
            <a:ahLst/>
            <a:cxnLst/>
            <a:rect r="r" b="b" t="t" l="l"/>
            <a:pathLst>
              <a:path h="4540148" w="1535396">
                <a:moveTo>
                  <a:pt x="0" y="0"/>
                </a:moveTo>
                <a:lnTo>
                  <a:pt x="1535396" y="0"/>
                </a:lnTo>
                <a:lnTo>
                  <a:pt x="1535396" y="4540148"/>
                </a:lnTo>
                <a:lnTo>
                  <a:pt x="0" y="4540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71703" y="1859759"/>
            <a:ext cx="9144594" cy="6567481"/>
          </a:xfrm>
          <a:custGeom>
            <a:avLst/>
            <a:gdLst/>
            <a:ahLst/>
            <a:cxnLst/>
            <a:rect r="r" b="b" t="t" l="l"/>
            <a:pathLst>
              <a:path h="6567481" w="9144594">
                <a:moveTo>
                  <a:pt x="0" y="0"/>
                </a:moveTo>
                <a:lnTo>
                  <a:pt x="9144594" y="0"/>
                </a:lnTo>
                <a:lnTo>
                  <a:pt x="9144594" y="6567482"/>
                </a:lnTo>
                <a:lnTo>
                  <a:pt x="0" y="6567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051816" y="3539758"/>
            <a:ext cx="3207484" cy="3207484"/>
          </a:xfrm>
          <a:custGeom>
            <a:avLst/>
            <a:gdLst/>
            <a:ahLst/>
            <a:cxnLst/>
            <a:rect r="r" b="b" t="t" l="l"/>
            <a:pathLst>
              <a:path h="3207484" w="3207484">
                <a:moveTo>
                  <a:pt x="0" y="0"/>
                </a:moveTo>
                <a:lnTo>
                  <a:pt x="3207484" y="0"/>
                </a:lnTo>
                <a:lnTo>
                  <a:pt x="3207484" y="3207484"/>
                </a:lnTo>
                <a:lnTo>
                  <a:pt x="0" y="32074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671270" y="3373224"/>
            <a:ext cx="6945459" cy="1181100"/>
          </a:xfrm>
          <a:prstGeom prst="rect">
            <a:avLst/>
          </a:prstGeom>
        </p:spPr>
        <p:txBody>
          <a:bodyPr anchor="t" rtlCol="false" tIns="0" lIns="0" bIns="0" rIns="0">
            <a:spAutoFit/>
          </a:bodyPr>
          <a:lstStyle/>
          <a:p>
            <a:pPr algn="ctr" marL="0" indent="0" lvl="0">
              <a:lnSpc>
                <a:spcPts val="9360"/>
              </a:lnSpc>
              <a:spcBef>
                <a:spcPct val="0"/>
              </a:spcBef>
            </a:pPr>
            <a:r>
              <a:rPr lang="en-US" sz="7800">
                <a:solidFill>
                  <a:srgbClr val="99F6FB"/>
                </a:solidFill>
                <a:latin typeface="Michroma"/>
              </a:rPr>
              <a:t>MADE  BY </a:t>
            </a:r>
          </a:p>
        </p:txBody>
      </p:sp>
      <p:sp>
        <p:nvSpPr>
          <p:cNvPr name="TextBox 7" id="7"/>
          <p:cNvSpPr txBox="true"/>
          <p:nvPr/>
        </p:nvSpPr>
        <p:spPr>
          <a:xfrm rot="0">
            <a:off x="5671270" y="5881939"/>
            <a:ext cx="6945459" cy="628650"/>
          </a:xfrm>
          <a:prstGeom prst="rect">
            <a:avLst/>
          </a:prstGeom>
        </p:spPr>
        <p:txBody>
          <a:bodyPr anchor="t" rtlCol="false" tIns="0" lIns="0" bIns="0" rIns="0">
            <a:spAutoFit/>
          </a:bodyPr>
          <a:lstStyle/>
          <a:p>
            <a:pPr algn="ctr" marL="0" indent="0" lvl="0">
              <a:lnSpc>
                <a:spcPts val="4950"/>
              </a:lnSpc>
              <a:spcBef>
                <a:spcPct val="0"/>
              </a:spcBef>
            </a:pPr>
            <a:r>
              <a:rPr lang="en-US" sz="4125" spc="536">
                <a:solidFill>
                  <a:srgbClr val="52E9F1"/>
                </a:solidFill>
                <a:latin typeface="Space Age"/>
              </a:rPr>
              <a:t>OMAR AHMED FAWZY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97727"/>
          </a:xfrm>
          <a:custGeom>
            <a:avLst/>
            <a:gdLst/>
            <a:ahLst/>
            <a:cxnLst/>
            <a:rect r="r" b="b" t="t" l="l"/>
            <a:pathLst>
              <a:path h="10297727" w="18288000">
                <a:moveTo>
                  <a:pt x="0" y="0"/>
                </a:moveTo>
                <a:lnTo>
                  <a:pt x="18288000" y="0"/>
                </a:lnTo>
                <a:lnTo>
                  <a:pt x="18288000" y="10297727"/>
                </a:lnTo>
                <a:lnTo>
                  <a:pt x="0" y="10297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643954"/>
            <a:ext cx="4283072" cy="2966187"/>
          </a:xfrm>
          <a:custGeom>
            <a:avLst/>
            <a:gdLst/>
            <a:ahLst/>
            <a:cxnLst/>
            <a:rect r="r" b="b" t="t" l="l"/>
            <a:pathLst>
              <a:path h="2966187" w="4283072">
                <a:moveTo>
                  <a:pt x="0" y="0"/>
                </a:moveTo>
                <a:lnTo>
                  <a:pt x="4283072" y="0"/>
                </a:lnTo>
                <a:lnTo>
                  <a:pt x="4283072" y="2966186"/>
                </a:lnTo>
                <a:lnTo>
                  <a:pt x="0" y="2966186"/>
                </a:lnTo>
                <a:lnTo>
                  <a:pt x="0" y="0"/>
                </a:lnTo>
                <a:close/>
              </a:path>
            </a:pathLst>
          </a:custGeom>
          <a:blipFill>
            <a:blip r:embed="rId4"/>
            <a:stretch>
              <a:fillRect l="0" t="0" r="0" b="0"/>
            </a:stretch>
          </a:blipFill>
        </p:spPr>
      </p:sp>
      <p:sp>
        <p:nvSpPr>
          <p:cNvPr name="Freeform 4" id="4"/>
          <p:cNvSpPr/>
          <p:nvPr/>
        </p:nvSpPr>
        <p:spPr>
          <a:xfrm flipH="false" flipV="false" rot="0">
            <a:off x="7765919" y="2643954"/>
            <a:ext cx="2373134" cy="2924888"/>
          </a:xfrm>
          <a:custGeom>
            <a:avLst/>
            <a:gdLst/>
            <a:ahLst/>
            <a:cxnLst/>
            <a:rect r="r" b="b" t="t" l="l"/>
            <a:pathLst>
              <a:path h="2924888" w="2373134">
                <a:moveTo>
                  <a:pt x="0" y="0"/>
                </a:moveTo>
                <a:lnTo>
                  <a:pt x="2373134" y="0"/>
                </a:lnTo>
                <a:lnTo>
                  <a:pt x="2373134" y="2924887"/>
                </a:lnTo>
                <a:lnTo>
                  <a:pt x="0" y="2924887"/>
                </a:lnTo>
                <a:lnTo>
                  <a:pt x="0" y="0"/>
                </a:lnTo>
                <a:close/>
              </a:path>
            </a:pathLst>
          </a:custGeom>
          <a:blipFill>
            <a:blip r:embed="rId5"/>
            <a:stretch>
              <a:fillRect l="0" t="0" r="0" b="0"/>
            </a:stretch>
          </a:blipFill>
        </p:spPr>
      </p:sp>
      <p:sp>
        <p:nvSpPr>
          <p:cNvPr name="Freeform 5" id="5"/>
          <p:cNvSpPr/>
          <p:nvPr/>
        </p:nvSpPr>
        <p:spPr>
          <a:xfrm flipH="false" flipV="false" rot="0">
            <a:off x="11416380" y="2465287"/>
            <a:ext cx="5842920" cy="3282221"/>
          </a:xfrm>
          <a:custGeom>
            <a:avLst/>
            <a:gdLst/>
            <a:ahLst/>
            <a:cxnLst/>
            <a:rect r="r" b="b" t="t" l="l"/>
            <a:pathLst>
              <a:path h="3282221" w="5842920">
                <a:moveTo>
                  <a:pt x="0" y="0"/>
                </a:moveTo>
                <a:lnTo>
                  <a:pt x="5842920" y="0"/>
                </a:lnTo>
                <a:lnTo>
                  <a:pt x="5842920" y="3282221"/>
                </a:lnTo>
                <a:lnTo>
                  <a:pt x="0" y="3282221"/>
                </a:lnTo>
                <a:lnTo>
                  <a:pt x="0" y="0"/>
                </a:lnTo>
                <a:close/>
              </a:path>
            </a:pathLst>
          </a:custGeom>
          <a:blipFill>
            <a:blip r:embed="rId6"/>
            <a:stretch>
              <a:fillRect l="0" t="0" r="0" b="0"/>
            </a:stretch>
          </a:blipFill>
        </p:spPr>
      </p:sp>
      <p:sp>
        <p:nvSpPr>
          <p:cNvPr name="Freeform 6" id="6"/>
          <p:cNvSpPr/>
          <p:nvPr/>
        </p:nvSpPr>
        <p:spPr>
          <a:xfrm flipH="false" flipV="false" rot="0">
            <a:off x="1371910" y="6497737"/>
            <a:ext cx="3939861" cy="1969931"/>
          </a:xfrm>
          <a:custGeom>
            <a:avLst/>
            <a:gdLst/>
            <a:ahLst/>
            <a:cxnLst/>
            <a:rect r="r" b="b" t="t" l="l"/>
            <a:pathLst>
              <a:path h="1969931" w="3939861">
                <a:moveTo>
                  <a:pt x="0" y="0"/>
                </a:moveTo>
                <a:lnTo>
                  <a:pt x="3939862" y="0"/>
                </a:lnTo>
                <a:lnTo>
                  <a:pt x="3939862" y="1969931"/>
                </a:lnTo>
                <a:lnTo>
                  <a:pt x="0" y="1969931"/>
                </a:lnTo>
                <a:lnTo>
                  <a:pt x="0" y="0"/>
                </a:lnTo>
                <a:close/>
              </a:path>
            </a:pathLst>
          </a:custGeom>
          <a:blipFill>
            <a:blip r:embed="rId7"/>
            <a:stretch>
              <a:fillRect l="0" t="0" r="0" b="0"/>
            </a:stretch>
          </a:blipFill>
        </p:spPr>
      </p:sp>
      <p:sp>
        <p:nvSpPr>
          <p:cNvPr name="Freeform 7" id="7"/>
          <p:cNvSpPr/>
          <p:nvPr/>
        </p:nvSpPr>
        <p:spPr>
          <a:xfrm flipH="false" flipV="false" rot="0">
            <a:off x="7566733" y="6022184"/>
            <a:ext cx="2771506" cy="2921036"/>
          </a:xfrm>
          <a:custGeom>
            <a:avLst/>
            <a:gdLst/>
            <a:ahLst/>
            <a:cxnLst/>
            <a:rect r="r" b="b" t="t" l="l"/>
            <a:pathLst>
              <a:path h="2921036" w="2771506">
                <a:moveTo>
                  <a:pt x="0" y="0"/>
                </a:moveTo>
                <a:lnTo>
                  <a:pt x="2771506" y="0"/>
                </a:lnTo>
                <a:lnTo>
                  <a:pt x="2771506" y="2921037"/>
                </a:lnTo>
                <a:lnTo>
                  <a:pt x="0" y="2921037"/>
                </a:lnTo>
                <a:lnTo>
                  <a:pt x="0" y="0"/>
                </a:lnTo>
                <a:close/>
              </a:path>
            </a:pathLst>
          </a:custGeom>
          <a:blipFill>
            <a:blip r:embed="rId8"/>
            <a:stretch>
              <a:fillRect l="0" t="-9750" r="0" b="0"/>
            </a:stretch>
          </a:blipFill>
        </p:spPr>
      </p:sp>
      <p:sp>
        <p:nvSpPr>
          <p:cNvPr name="Freeform 8" id="8"/>
          <p:cNvSpPr/>
          <p:nvPr/>
        </p:nvSpPr>
        <p:spPr>
          <a:xfrm flipH="false" flipV="false" rot="0">
            <a:off x="11954472" y="5228244"/>
            <a:ext cx="5304828" cy="3714977"/>
          </a:xfrm>
          <a:custGeom>
            <a:avLst/>
            <a:gdLst/>
            <a:ahLst/>
            <a:cxnLst/>
            <a:rect r="r" b="b" t="t" l="l"/>
            <a:pathLst>
              <a:path h="3714977" w="5304828">
                <a:moveTo>
                  <a:pt x="0" y="0"/>
                </a:moveTo>
                <a:lnTo>
                  <a:pt x="5304828" y="0"/>
                </a:lnTo>
                <a:lnTo>
                  <a:pt x="5304828" y="3714977"/>
                </a:lnTo>
                <a:lnTo>
                  <a:pt x="0" y="3714977"/>
                </a:lnTo>
                <a:lnTo>
                  <a:pt x="0" y="0"/>
                </a:lnTo>
                <a:close/>
              </a:path>
            </a:pathLst>
          </a:custGeom>
          <a:blipFill>
            <a:blip r:embed="rId9"/>
            <a:stretch>
              <a:fillRect l="0" t="0" r="0" b="0"/>
            </a:stretch>
          </a:blipFill>
        </p:spPr>
      </p:sp>
      <p:sp>
        <p:nvSpPr>
          <p:cNvPr name="TextBox 9" id="9"/>
          <p:cNvSpPr txBox="true"/>
          <p:nvPr/>
        </p:nvSpPr>
        <p:spPr>
          <a:xfrm rot="0">
            <a:off x="4620599" y="1220214"/>
            <a:ext cx="9046802" cy="914400"/>
          </a:xfrm>
          <a:prstGeom prst="rect">
            <a:avLst/>
          </a:prstGeom>
        </p:spPr>
        <p:txBody>
          <a:bodyPr anchor="t" rtlCol="false" tIns="0" lIns="0" bIns="0" rIns="0">
            <a:spAutoFit/>
          </a:bodyPr>
          <a:lstStyle/>
          <a:p>
            <a:pPr algn="ctr">
              <a:lnSpc>
                <a:spcPts val="3615"/>
              </a:lnSpc>
            </a:pPr>
            <a:r>
              <a:rPr lang="en-US" sz="3012" spc="268">
                <a:solidFill>
                  <a:srgbClr val="52E9F1"/>
                </a:solidFill>
                <a:latin typeface="Michroma"/>
              </a:rPr>
              <a:t>INSTALLING ALL NECESSARY DEPENDENCIES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648987" y="2657358"/>
            <a:ext cx="11864755" cy="6103632"/>
          </a:xfrm>
          <a:custGeom>
            <a:avLst/>
            <a:gdLst/>
            <a:ahLst/>
            <a:cxnLst/>
            <a:rect r="r" b="b" t="t" l="l"/>
            <a:pathLst>
              <a:path h="6103632" w="11864755">
                <a:moveTo>
                  <a:pt x="0" y="0"/>
                </a:moveTo>
                <a:lnTo>
                  <a:pt x="11864755" y="0"/>
                </a:lnTo>
                <a:lnTo>
                  <a:pt x="11864755" y="6103631"/>
                </a:lnTo>
                <a:lnTo>
                  <a:pt x="0" y="6103631"/>
                </a:lnTo>
                <a:lnTo>
                  <a:pt x="0" y="0"/>
                </a:lnTo>
                <a:close/>
              </a:path>
            </a:pathLst>
          </a:custGeom>
          <a:blipFill>
            <a:blip r:embed="rId2"/>
            <a:stretch>
              <a:fillRect l="0" t="-62224" r="0" b="0"/>
            </a:stretch>
          </a:blipFill>
        </p:spPr>
      </p:sp>
      <p:sp>
        <p:nvSpPr>
          <p:cNvPr name="Freeform 3" id="3"/>
          <p:cNvSpPr/>
          <p:nvPr/>
        </p:nvSpPr>
        <p:spPr>
          <a:xfrm flipH="false" flipV="false" rot="5400000">
            <a:off x="9687052" y="3534752"/>
            <a:ext cx="9671530" cy="3217496"/>
          </a:xfrm>
          <a:custGeom>
            <a:avLst/>
            <a:gdLst/>
            <a:ahLst/>
            <a:cxnLst/>
            <a:rect r="r" b="b" t="t" l="l"/>
            <a:pathLst>
              <a:path h="3217496" w="9671530">
                <a:moveTo>
                  <a:pt x="0" y="0"/>
                </a:moveTo>
                <a:lnTo>
                  <a:pt x="9671530" y="0"/>
                </a:lnTo>
                <a:lnTo>
                  <a:pt x="9671530" y="3217496"/>
                </a:lnTo>
                <a:lnTo>
                  <a:pt x="0" y="3217496"/>
                </a:lnTo>
                <a:lnTo>
                  <a:pt x="0" y="0"/>
                </a:lnTo>
                <a:close/>
              </a:path>
            </a:pathLst>
          </a:custGeom>
          <a:blipFill>
            <a:blip r:embed="rId2"/>
            <a:stretch>
              <a:fillRect l="0" t="0" r="0" b="-150855"/>
            </a:stretch>
          </a:blipFill>
        </p:spPr>
      </p:sp>
      <p:sp>
        <p:nvSpPr>
          <p:cNvPr name="TextBox 4" id="4"/>
          <p:cNvSpPr txBox="true"/>
          <p:nvPr/>
        </p:nvSpPr>
        <p:spPr>
          <a:xfrm rot="0">
            <a:off x="-1389567" y="619586"/>
            <a:ext cx="9046802" cy="571500"/>
          </a:xfrm>
          <a:prstGeom prst="rect">
            <a:avLst/>
          </a:prstGeom>
        </p:spPr>
        <p:txBody>
          <a:bodyPr anchor="t" rtlCol="false" tIns="0" lIns="0" bIns="0" rIns="0">
            <a:spAutoFit/>
          </a:bodyPr>
          <a:lstStyle/>
          <a:p>
            <a:pPr algn="ctr">
              <a:lnSpc>
                <a:spcPts val="4575"/>
              </a:lnSpc>
            </a:pPr>
            <a:r>
              <a:rPr lang="en-US" sz="3812" spc="339">
                <a:solidFill>
                  <a:srgbClr val="52E9F1"/>
                </a:solidFill>
                <a:latin typeface="Michroma"/>
              </a:rPr>
              <a:t>GPIO PINS</a:t>
            </a:r>
          </a:p>
        </p:txBody>
      </p:sp>
      <p:sp>
        <p:nvSpPr>
          <p:cNvPr name="Freeform 5" id="5"/>
          <p:cNvSpPr/>
          <p:nvPr/>
        </p:nvSpPr>
        <p:spPr>
          <a:xfrm flipH="false" flipV="false" rot="5400000">
            <a:off x="125573" y="753762"/>
            <a:ext cx="1046828" cy="759426"/>
          </a:xfrm>
          <a:custGeom>
            <a:avLst/>
            <a:gdLst/>
            <a:ahLst/>
            <a:cxnLst/>
            <a:rect r="r" b="b" t="t" l="l"/>
            <a:pathLst>
              <a:path h="759426" w="1046828">
                <a:moveTo>
                  <a:pt x="0" y="0"/>
                </a:moveTo>
                <a:lnTo>
                  <a:pt x="1046828" y="0"/>
                </a:lnTo>
                <a:lnTo>
                  <a:pt x="1046828" y="759426"/>
                </a:lnTo>
                <a:lnTo>
                  <a:pt x="0" y="7594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10670301" y="2065304"/>
            <a:ext cx="6941394" cy="8013736"/>
          </a:xfrm>
          <a:custGeom>
            <a:avLst/>
            <a:gdLst/>
            <a:ahLst/>
            <a:cxnLst/>
            <a:rect r="r" b="b" t="t" l="l"/>
            <a:pathLst>
              <a:path h="8013736" w="6941394">
                <a:moveTo>
                  <a:pt x="0" y="0"/>
                </a:moveTo>
                <a:lnTo>
                  <a:pt x="6941394" y="0"/>
                </a:lnTo>
                <a:lnTo>
                  <a:pt x="6941394" y="8013736"/>
                </a:lnTo>
                <a:lnTo>
                  <a:pt x="0" y="8013736"/>
                </a:lnTo>
                <a:lnTo>
                  <a:pt x="0" y="0"/>
                </a:lnTo>
                <a:close/>
              </a:path>
            </a:pathLst>
          </a:custGeom>
          <a:blipFill>
            <a:blip r:embed="rId2"/>
            <a:stretch>
              <a:fillRect l="0" t="0" r="0" b="0"/>
            </a:stretch>
          </a:blipFill>
        </p:spPr>
      </p:sp>
      <p:sp>
        <p:nvSpPr>
          <p:cNvPr name="Freeform 3" id="3"/>
          <p:cNvSpPr/>
          <p:nvPr/>
        </p:nvSpPr>
        <p:spPr>
          <a:xfrm flipH="false" flipV="false" rot="0">
            <a:off x="939309" y="2849415"/>
            <a:ext cx="8675817" cy="6065561"/>
          </a:xfrm>
          <a:custGeom>
            <a:avLst/>
            <a:gdLst/>
            <a:ahLst/>
            <a:cxnLst/>
            <a:rect r="r" b="b" t="t" l="l"/>
            <a:pathLst>
              <a:path h="6065561" w="8675817">
                <a:moveTo>
                  <a:pt x="0" y="0"/>
                </a:moveTo>
                <a:lnTo>
                  <a:pt x="8675817" y="0"/>
                </a:lnTo>
                <a:lnTo>
                  <a:pt x="8675817" y="6065561"/>
                </a:lnTo>
                <a:lnTo>
                  <a:pt x="0" y="6065561"/>
                </a:lnTo>
                <a:lnTo>
                  <a:pt x="0" y="0"/>
                </a:lnTo>
                <a:close/>
              </a:path>
            </a:pathLst>
          </a:custGeom>
          <a:blipFill>
            <a:blip r:embed="rId3"/>
            <a:stretch>
              <a:fillRect l="0" t="0" r="0" b="0"/>
            </a:stretch>
          </a:blipFill>
        </p:spPr>
      </p:sp>
      <p:sp>
        <p:nvSpPr>
          <p:cNvPr name="TextBox 4" id="4"/>
          <p:cNvSpPr txBox="true"/>
          <p:nvPr/>
        </p:nvSpPr>
        <p:spPr>
          <a:xfrm rot="0">
            <a:off x="5277217" y="152783"/>
            <a:ext cx="7733565" cy="438150"/>
          </a:xfrm>
          <a:prstGeom prst="rect">
            <a:avLst/>
          </a:prstGeom>
        </p:spPr>
        <p:txBody>
          <a:bodyPr anchor="t" rtlCol="false" tIns="0" lIns="0" bIns="0" rIns="0">
            <a:spAutoFit/>
          </a:bodyPr>
          <a:lstStyle/>
          <a:p>
            <a:pPr algn="ctr">
              <a:lnSpc>
                <a:spcPts val="3495"/>
              </a:lnSpc>
            </a:pPr>
            <a:r>
              <a:rPr lang="en-US" sz="2912" spc="259">
                <a:solidFill>
                  <a:srgbClr val="52E9F1"/>
                </a:solidFill>
                <a:latin typeface="Michroma"/>
              </a:rPr>
              <a:t>DIAGRAMS</a:t>
            </a:r>
          </a:p>
        </p:txBody>
      </p:sp>
      <p:grpSp>
        <p:nvGrpSpPr>
          <p:cNvPr name="Group 5" id="5"/>
          <p:cNvGrpSpPr/>
          <p:nvPr/>
        </p:nvGrpSpPr>
        <p:grpSpPr>
          <a:xfrm rot="0">
            <a:off x="509584" y="886208"/>
            <a:ext cx="11562992" cy="885361"/>
            <a:chOff x="0" y="0"/>
            <a:chExt cx="15417323" cy="1180481"/>
          </a:xfrm>
        </p:grpSpPr>
        <p:sp>
          <p:nvSpPr>
            <p:cNvPr name="TextBox 6" id="6"/>
            <p:cNvSpPr txBox="true"/>
            <p:nvPr/>
          </p:nvSpPr>
          <p:spPr>
            <a:xfrm rot="0">
              <a:off x="0" y="-9525"/>
              <a:ext cx="815496"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a:t>
              </a:r>
            </a:p>
          </p:txBody>
        </p:sp>
        <p:sp>
          <p:nvSpPr>
            <p:cNvPr name="TextBox 7" id="7"/>
            <p:cNvSpPr txBox="true"/>
            <p:nvPr/>
          </p:nvSpPr>
          <p:spPr>
            <a:xfrm rot="0">
              <a:off x="0" y="602542"/>
              <a:ext cx="15417323"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Hardware Diagram</a:t>
              </a:r>
            </a:p>
          </p:txBody>
        </p:sp>
      </p:grpSp>
      <p:grpSp>
        <p:nvGrpSpPr>
          <p:cNvPr name="Group 8" id="8"/>
          <p:cNvGrpSpPr/>
          <p:nvPr/>
        </p:nvGrpSpPr>
        <p:grpSpPr>
          <a:xfrm rot="0">
            <a:off x="11249953" y="886208"/>
            <a:ext cx="11562992" cy="885361"/>
            <a:chOff x="0" y="0"/>
            <a:chExt cx="15417323" cy="1180481"/>
          </a:xfrm>
        </p:grpSpPr>
        <p:sp>
          <p:nvSpPr>
            <p:cNvPr name="TextBox 9" id="9"/>
            <p:cNvSpPr txBox="true"/>
            <p:nvPr/>
          </p:nvSpPr>
          <p:spPr>
            <a:xfrm rot="0">
              <a:off x="0" y="-9525"/>
              <a:ext cx="815496" cy="483731"/>
            </a:xfrm>
            <a:prstGeom prst="rect">
              <a:avLst/>
            </a:prstGeom>
          </p:spPr>
          <p:txBody>
            <a:bodyPr anchor="t" rtlCol="false" tIns="0" lIns="0" bIns="0" rIns="0">
              <a:spAutoFit/>
            </a:bodyPr>
            <a:lstStyle/>
            <a:p>
              <a:pPr algn="just" marL="0" indent="0" lvl="0">
                <a:lnSpc>
                  <a:spcPts val="2800"/>
                </a:lnSpc>
                <a:spcBef>
                  <a:spcPct val="0"/>
                </a:spcBef>
              </a:pPr>
              <a:r>
                <a:rPr lang="en-US" sz="2333">
                  <a:solidFill>
                    <a:srgbClr val="52E9F1"/>
                  </a:solidFill>
                  <a:latin typeface="IBM Plex Mono"/>
                </a:rPr>
                <a:t>*</a:t>
              </a:r>
            </a:p>
          </p:txBody>
        </p:sp>
        <p:sp>
          <p:nvSpPr>
            <p:cNvPr name="TextBox 10" id="10"/>
            <p:cNvSpPr txBox="true"/>
            <p:nvPr/>
          </p:nvSpPr>
          <p:spPr>
            <a:xfrm rot="0">
              <a:off x="0" y="602542"/>
              <a:ext cx="15417323" cy="577939"/>
            </a:xfrm>
            <a:prstGeom prst="rect">
              <a:avLst/>
            </a:prstGeom>
          </p:spPr>
          <p:txBody>
            <a:bodyPr anchor="t" rtlCol="false" tIns="0" lIns="0" bIns="0" rIns="0">
              <a:spAutoFit/>
            </a:bodyPr>
            <a:lstStyle/>
            <a:p>
              <a:pPr algn="l" marL="0" indent="0" lvl="0">
                <a:lnSpc>
                  <a:spcPts val="3500"/>
                </a:lnSpc>
                <a:spcBef>
                  <a:spcPct val="0"/>
                </a:spcBef>
              </a:pPr>
              <a:r>
                <a:rPr lang="en-US" sz="2917">
                  <a:solidFill>
                    <a:srgbClr val="FF5F00"/>
                  </a:solidFill>
                  <a:latin typeface="IBM Plex Mono"/>
                </a:rPr>
                <a:t>Software Diagram</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13158477" y="0"/>
            <a:ext cx="5129523" cy="10287000"/>
          </a:xfrm>
          <a:custGeom>
            <a:avLst/>
            <a:gdLst/>
            <a:ahLst/>
            <a:cxnLst/>
            <a:rect r="r" b="b" t="t" l="l"/>
            <a:pathLst>
              <a:path h="10287000" w="5129523">
                <a:moveTo>
                  <a:pt x="0" y="0"/>
                </a:moveTo>
                <a:lnTo>
                  <a:pt x="5129523" y="0"/>
                </a:lnTo>
                <a:lnTo>
                  <a:pt x="5129523"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866918" y="1028700"/>
            <a:ext cx="7733565" cy="695325"/>
          </a:xfrm>
          <a:prstGeom prst="rect">
            <a:avLst/>
          </a:prstGeom>
        </p:spPr>
        <p:txBody>
          <a:bodyPr anchor="t" rtlCol="false" tIns="0" lIns="0" bIns="0" rIns="0">
            <a:spAutoFit/>
          </a:bodyPr>
          <a:lstStyle/>
          <a:p>
            <a:pPr algn="ctr">
              <a:lnSpc>
                <a:spcPts val="5535"/>
              </a:lnSpc>
            </a:pPr>
            <a:r>
              <a:rPr lang="en-US" sz="4612" spc="410">
                <a:solidFill>
                  <a:srgbClr val="52E9F1"/>
                </a:solidFill>
                <a:latin typeface="Michroma"/>
              </a:rPr>
              <a:t>SUMMARY</a:t>
            </a:r>
          </a:p>
        </p:txBody>
      </p:sp>
      <p:grpSp>
        <p:nvGrpSpPr>
          <p:cNvPr name="Group 4" id="4"/>
          <p:cNvGrpSpPr/>
          <p:nvPr/>
        </p:nvGrpSpPr>
        <p:grpSpPr>
          <a:xfrm rot="0">
            <a:off x="591661" y="2325741"/>
            <a:ext cx="12284079" cy="5985017"/>
            <a:chOff x="0" y="0"/>
            <a:chExt cx="16378771" cy="7980023"/>
          </a:xfrm>
        </p:grpSpPr>
        <p:sp>
          <p:nvSpPr>
            <p:cNvPr name="TextBox 5" id="5"/>
            <p:cNvSpPr txBox="true"/>
            <p:nvPr/>
          </p:nvSpPr>
          <p:spPr>
            <a:xfrm rot="0">
              <a:off x="0" y="0"/>
              <a:ext cx="866351" cy="583192"/>
            </a:xfrm>
            <a:prstGeom prst="rect">
              <a:avLst/>
            </a:prstGeom>
          </p:spPr>
          <p:txBody>
            <a:bodyPr anchor="t" rtlCol="false" tIns="0" lIns="0" bIns="0" rIns="0">
              <a:spAutoFit/>
            </a:bodyPr>
            <a:lstStyle/>
            <a:p>
              <a:pPr algn="just" marL="0" indent="0" lvl="0">
                <a:lnSpc>
                  <a:spcPts val="3444"/>
                </a:lnSpc>
                <a:spcBef>
                  <a:spcPct val="0"/>
                </a:spcBef>
              </a:pPr>
            </a:p>
          </p:txBody>
        </p:sp>
        <p:sp>
          <p:nvSpPr>
            <p:cNvPr name="TextBox 6" id="6"/>
            <p:cNvSpPr txBox="true"/>
            <p:nvPr/>
          </p:nvSpPr>
          <p:spPr>
            <a:xfrm rot="0">
              <a:off x="0" y="731498"/>
              <a:ext cx="16378771" cy="7248525"/>
            </a:xfrm>
            <a:prstGeom prst="rect">
              <a:avLst/>
            </a:prstGeom>
          </p:spPr>
          <p:txBody>
            <a:bodyPr anchor="t" rtlCol="false" tIns="0" lIns="0" bIns="0" rIns="0">
              <a:spAutoFit/>
            </a:bodyPr>
            <a:lstStyle/>
            <a:p>
              <a:pPr algn="just" marL="0" indent="0" lvl="0">
                <a:lnSpc>
                  <a:spcPts val="4305"/>
                </a:lnSpc>
                <a:spcBef>
                  <a:spcPct val="0"/>
                </a:spcBef>
              </a:pPr>
              <a:r>
                <a:rPr lang="en-US" sz="3587">
                  <a:solidFill>
                    <a:srgbClr val="FF5F00"/>
                  </a:solidFill>
                  <a:latin typeface="IBM Plex Mono"/>
                </a:rPr>
                <a:t>The smart glasses, equipped with advanced technology, cater specifically to visually impaired individuals. Through voice-based interaction, users can seamlessly communicate with the glasses. Audio output capabilities enhance the overall experience, while built-in translation features bridge language barriers. These innovative glasses empower users by providing a holistic solution for accessibility.</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10914726" y="2518338"/>
            <a:ext cx="6884353" cy="5250324"/>
          </a:xfrm>
          <a:custGeom>
            <a:avLst/>
            <a:gdLst/>
            <a:ahLst/>
            <a:cxnLst/>
            <a:rect r="r" b="b" t="t" l="l"/>
            <a:pathLst>
              <a:path h="5250324" w="6884353">
                <a:moveTo>
                  <a:pt x="0" y="0"/>
                </a:moveTo>
                <a:lnTo>
                  <a:pt x="6884353" y="0"/>
                </a:lnTo>
                <a:lnTo>
                  <a:pt x="6884353" y="5250324"/>
                </a:lnTo>
                <a:lnTo>
                  <a:pt x="0" y="5250324"/>
                </a:lnTo>
                <a:lnTo>
                  <a:pt x="0" y="0"/>
                </a:lnTo>
                <a:close/>
              </a:path>
            </a:pathLst>
          </a:custGeom>
          <a:blipFill>
            <a:blip r:embed="rId2"/>
            <a:stretch>
              <a:fillRect l="0" t="0" r="0" b="0"/>
            </a:stretch>
          </a:blipFill>
        </p:spPr>
      </p:sp>
      <p:sp>
        <p:nvSpPr>
          <p:cNvPr name="TextBox 3" id="3"/>
          <p:cNvSpPr txBox="true"/>
          <p:nvPr/>
        </p:nvSpPr>
        <p:spPr>
          <a:xfrm rot="0">
            <a:off x="4620599" y="333375"/>
            <a:ext cx="9046802" cy="695325"/>
          </a:xfrm>
          <a:prstGeom prst="rect">
            <a:avLst/>
          </a:prstGeom>
        </p:spPr>
        <p:txBody>
          <a:bodyPr anchor="t" rtlCol="false" tIns="0" lIns="0" bIns="0" rIns="0">
            <a:spAutoFit/>
          </a:bodyPr>
          <a:lstStyle/>
          <a:p>
            <a:pPr algn="ctr">
              <a:lnSpc>
                <a:spcPts val="5535"/>
              </a:lnSpc>
            </a:pPr>
            <a:r>
              <a:rPr lang="en-US" sz="4612" spc="410">
                <a:solidFill>
                  <a:srgbClr val="52E9F1"/>
                </a:solidFill>
                <a:latin typeface="Michroma"/>
              </a:rPr>
              <a:t>RUNNING SCRIPT</a:t>
            </a:r>
          </a:p>
        </p:txBody>
      </p:sp>
      <p:grpSp>
        <p:nvGrpSpPr>
          <p:cNvPr name="Group 4" id="4"/>
          <p:cNvGrpSpPr/>
          <p:nvPr/>
        </p:nvGrpSpPr>
        <p:grpSpPr>
          <a:xfrm rot="0">
            <a:off x="252372" y="2910430"/>
            <a:ext cx="10388763" cy="4466139"/>
            <a:chOff x="0" y="0"/>
            <a:chExt cx="13851684" cy="5954853"/>
          </a:xfrm>
        </p:grpSpPr>
        <p:sp>
          <p:nvSpPr>
            <p:cNvPr name="TextBox 5" id="5"/>
            <p:cNvSpPr txBox="true"/>
            <p:nvPr/>
          </p:nvSpPr>
          <p:spPr>
            <a:xfrm rot="0">
              <a:off x="0" y="0"/>
              <a:ext cx="732682" cy="688517"/>
            </a:xfrm>
            <a:prstGeom prst="rect">
              <a:avLst/>
            </a:prstGeom>
          </p:spPr>
          <p:txBody>
            <a:bodyPr anchor="t" rtlCol="false" tIns="0" lIns="0" bIns="0" rIns="0">
              <a:spAutoFit/>
            </a:bodyPr>
            <a:lstStyle/>
            <a:p>
              <a:pPr algn="just" marL="0" indent="0" lvl="0">
                <a:lnSpc>
                  <a:spcPts val="4066"/>
                </a:lnSpc>
                <a:spcBef>
                  <a:spcPct val="0"/>
                </a:spcBef>
              </a:pPr>
            </a:p>
          </p:txBody>
        </p:sp>
        <p:sp>
          <p:nvSpPr>
            <p:cNvPr name="TextBox 6" id="6"/>
            <p:cNvSpPr txBox="true"/>
            <p:nvPr/>
          </p:nvSpPr>
          <p:spPr>
            <a:xfrm rot="0">
              <a:off x="0" y="865328"/>
              <a:ext cx="13851684" cy="5089525"/>
            </a:xfrm>
            <a:prstGeom prst="rect">
              <a:avLst/>
            </a:prstGeom>
          </p:spPr>
          <p:txBody>
            <a:bodyPr anchor="t" rtlCol="false" tIns="0" lIns="0" bIns="0" rIns="0">
              <a:spAutoFit/>
            </a:bodyPr>
            <a:lstStyle/>
            <a:p>
              <a:pPr algn="just" marL="685038" indent="-342519" lvl="1">
                <a:lnSpc>
                  <a:spcPts val="3807"/>
                </a:lnSpc>
                <a:buAutoNum type="arabicPeriod" startAt="1"/>
              </a:pPr>
              <a:r>
                <a:rPr lang="en-US" sz="3172">
                  <a:solidFill>
                    <a:srgbClr val="FF5F00"/>
                  </a:solidFill>
                  <a:latin typeface="IBM Plex Mono"/>
                </a:rPr>
                <a:t>Connect the Button to the Raspberry Pi.</a:t>
              </a:r>
            </a:p>
            <a:p>
              <a:pPr algn="just" marL="685038" indent="-342519" lvl="1">
                <a:lnSpc>
                  <a:spcPts val="3807"/>
                </a:lnSpc>
                <a:buAutoNum type="arabicPeriod" startAt="1"/>
              </a:pPr>
              <a:r>
                <a:rPr lang="en-US" sz="3172">
                  <a:solidFill>
                    <a:srgbClr val="FF5F00"/>
                  </a:solidFill>
                  <a:latin typeface="IBM Plex Mono"/>
                </a:rPr>
                <a:t>Install Required Libraries.</a:t>
              </a:r>
            </a:p>
            <a:p>
              <a:pPr algn="just" marL="685038" indent="-342519" lvl="1">
                <a:lnSpc>
                  <a:spcPts val="3807"/>
                </a:lnSpc>
                <a:buAutoNum type="arabicPeriod" startAt="1"/>
              </a:pPr>
              <a:r>
                <a:rPr lang="en-US" sz="3172">
                  <a:solidFill>
                    <a:srgbClr val="FF5F00"/>
                  </a:solidFill>
                  <a:latin typeface="IBM Plex Mono"/>
                </a:rPr>
                <a:t>Create a Python Script to Detect Button Press.</a:t>
              </a:r>
            </a:p>
            <a:p>
              <a:pPr algn="just" marL="685038" indent="-342519" lvl="1">
                <a:lnSpc>
                  <a:spcPts val="3807"/>
                </a:lnSpc>
                <a:buAutoNum type="arabicPeriod" startAt="1"/>
              </a:pPr>
              <a:r>
                <a:rPr lang="en-US" sz="3172">
                  <a:solidFill>
                    <a:srgbClr val="FF5F00"/>
                  </a:solidFill>
                  <a:latin typeface="IBM Plex Mono"/>
                </a:rPr>
                <a:t>Run the Button Listener Script.</a:t>
              </a:r>
            </a:p>
            <a:p>
              <a:pPr algn="just" marL="685038" indent="-342519" lvl="1">
                <a:lnSpc>
                  <a:spcPts val="3807"/>
                </a:lnSpc>
                <a:buAutoNum type="arabicPeriod" startAt="1"/>
              </a:pPr>
              <a:r>
                <a:rPr lang="en-US" sz="3172">
                  <a:solidFill>
                    <a:srgbClr val="FF5F00"/>
                  </a:solidFill>
                  <a:latin typeface="IBM Plex Mono"/>
                </a:rPr>
                <a:t>Add Script to Run on Boot or Create a service file.</a:t>
              </a:r>
            </a:p>
            <a:p>
              <a:pPr algn="just">
                <a:lnSpc>
                  <a:spcPts val="3807"/>
                </a:lnSpc>
              </a:pPr>
            </a:p>
          </p:txBody>
        </p:sp>
      </p:grpSp>
      <p:sp>
        <p:nvSpPr>
          <p:cNvPr name="TextBox 7" id="7"/>
          <p:cNvSpPr txBox="true"/>
          <p:nvPr/>
        </p:nvSpPr>
        <p:spPr>
          <a:xfrm rot="0">
            <a:off x="2768634" y="6530833"/>
            <a:ext cx="649763" cy="437394"/>
          </a:xfrm>
          <a:prstGeom prst="rect">
            <a:avLst/>
          </a:prstGeom>
        </p:spPr>
        <p:txBody>
          <a:bodyPr anchor="t" rtlCol="false" tIns="0" lIns="0" bIns="0" rIns="0">
            <a:spAutoFit/>
          </a:bodyPr>
          <a:lstStyle/>
          <a:p>
            <a:pPr algn="just" marL="0" indent="0" lvl="0">
              <a:lnSpc>
                <a:spcPts val="3444"/>
              </a:lnSpc>
              <a:spcBef>
                <a:spcPct val="0"/>
              </a:spcBef>
            </a:pPr>
          </a:p>
        </p:txBody>
      </p:sp>
      <p:sp>
        <p:nvSpPr>
          <p:cNvPr name="TextBox 8" id="8"/>
          <p:cNvSpPr txBox="true"/>
          <p:nvPr/>
        </p:nvSpPr>
        <p:spPr>
          <a:xfrm rot="0">
            <a:off x="2239591" y="8284250"/>
            <a:ext cx="13042764" cy="1298575"/>
          </a:xfrm>
          <a:prstGeom prst="rect">
            <a:avLst/>
          </a:prstGeom>
        </p:spPr>
        <p:txBody>
          <a:bodyPr anchor="t" rtlCol="false" tIns="0" lIns="0" bIns="0" rIns="0">
            <a:spAutoFit/>
          </a:bodyPr>
          <a:lstStyle/>
          <a:p>
            <a:pPr algn="ctr">
              <a:lnSpc>
                <a:spcPts val="3499"/>
              </a:lnSpc>
            </a:pPr>
            <a:r>
              <a:rPr lang="en-US" sz="2499">
                <a:solidFill>
                  <a:srgbClr val="FF5F00"/>
                </a:solidFill>
                <a:latin typeface="IBM Plex Mono"/>
              </a:rPr>
              <a:t>WITH THIS SETUP, YOUR RASPBERRY PI WILL RUN BUTTON_LISTENER.PY ON STARTUP, AND THE SCRIPT WILL LISTEN FOR THE BUTTON PRESS TO EXECUTE SCRIPT.PY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93612" y="0"/>
            <a:ext cx="18251538" cy="10277195"/>
          </a:xfrm>
          <a:custGeom>
            <a:avLst/>
            <a:gdLst/>
            <a:ahLst/>
            <a:cxnLst/>
            <a:rect r="r" b="b" t="t" l="l"/>
            <a:pathLst>
              <a:path h="10277195" w="18251538">
                <a:moveTo>
                  <a:pt x="0" y="0"/>
                </a:moveTo>
                <a:lnTo>
                  <a:pt x="18251538" y="0"/>
                </a:lnTo>
                <a:lnTo>
                  <a:pt x="18251538" y="10277195"/>
                </a:lnTo>
                <a:lnTo>
                  <a:pt x="0" y="10277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90600" y="4148054"/>
            <a:ext cx="6968432" cy="1152525"/>
          </a:xfrm>
          <a:prstGeom prst="rect">
            <a:avLst/>
          </a:prstGeom>
        </p:spPr>
        <p:txBody>
          <a:bodyPr anchor="t" rtlCol="false" tIns="0" lIns="0" bIns="0" rIns="0">
            <a:spAutoFit/>
          </a:bodyPr>
          <a:lstStyle/>
          <a:p>
            <a:pPr algn="ctr">
              <a:lnSpc>
                <a:spcPts val="4516"/>
              </a:lnSpc>
            </a:pPr>
            <a:r>
              <a:rPr lang="en-US" sz="3764">
                <a:solidFill>
                  <a:srgbClr val="52E9F1"/>
                </a:solidFill>
                <a:latin typeface="Michroma"/>
              </a:rPr>
              <a:t>FUTUER  FEATURES GOALS</a:t>
            </a:r>
          </a:p>
        </p:txBody>
      </p:sp>
      <p:grpSp>
        <p:nvGrpSpPr>
          <p:cNvPr name="Group 4" id="4"/>
          <p:cNvGrpSpPr/>
          <p:nvPr/>
        </p:nvGrpSpPr>
        <p:grpSpPr>
          <a:xfrm rot="-5400000">
            <a:off x="8289419" y="502118"/>
            <a:ext cx="9283139" cy="9520721"/>
            <a:chOff x="0" y="0"/>
            <a:chExt cx="6350000" cy="6512515"/>
          </a:xfrm>
        </p:grpSpPr>
        <p:sp>
          <p:nvSpPr>
            <p:cNvPr name="Freeform 5" id="5"/>
            <p:cNvSpPr/>
            <p:nvPr/>
          </p:nvSpPr>
          <p:spPr>
            <a:xfrm flipH="false" flipV="false" rot="0">
              <a:off x="0" y="0"/>
              <a:ext cx="6350000" cy="6512515"/>
            </a:xfrm>
            <a:custGeom>
              <a:avLst/>
              <a:gdLst/>
              <a:ahLst/>
              <a:cxnLst/>
              <a:rect r="r" b="b" t="t" l="l"/>
              <a:pathLst>
                <a:path h="6512515" w="6350000">
                  <a:moveTo>
                    <a:pt x="0" y="3646848"/>
                  </a:moveTo>
                  <a:lnTo>
                    <a:pt x="0" y="0"/>
                  </a:lnTo>
                  <a:lnTo>
                    <a:pt x="5404803" y="0"/>
                  </a:lnTo>
                  <a:cubicBezTo>
                    <a:pt x="5773928" y="369126"/>
                    <a:pt x="5980874" y="576072"/>
                    <a:pt x="6350000" y="945198"/>
                  </a:cubicBezTo>
                  <a:lnTo>
                    <a:pt x="6350000" y="6512515"/>
                  </a:lnTo>
                  <a:lnTo>
                    <a:pt x="2865666" y="6512515"/>
                  </a:lnTo>
                  <a:cubicBezTo>
                    <a:pt x="1746555" y="5393403"/>
                    <a:pt x="1119111" y="4765960"/>
                    <a:pt x="0" y="3646848"/>
                  </a:cubicBezTo>
                  <a:close/>
                </a:path>
              </a:pathLst>
            </a:custGeom>
            <a:solidFill>
              <a:srgbClr val="FF5F00"/>
            </a:solidFill>
          </p:spPr>
        </p:sp>
      </p:grpSp>
      <p:sp>
        <p:nvSpPr>
          <p:cNvPr name="TextBox 6" id="6"/>
          <p:cNvSpPr txBox="true"/>
          <p:nvPr/>
        </p:nvSpPr>
        <p:spPr>
          <a:xfrm rot="0">
            <a:off x="8897566" y="1479550"/>
            <a:ext cx="6783904" cy="7778750"/>
          </a:xfrm>
          <a:prstGeom prst="rect">
            <a:avLst/>
          </a:prstGeom>
        </p:spPr>
        <p:txBody>
          <a:bodyPr anchor="t" rtlCol="false" tIns="0" lIns="0" bIns="0" rIns="0">
            <a:spAutoFit/>
          </a:bodyPr>
          <a:lstStyle/>
          <a:p>
            <a:pPr algn="ctr" marL="539749" indent="-269875" lvl="1">
              <a:lnSpc>
                <a:spcPts val="3249"/>
              </a:lnSpc>
              <a:buFont typeface="Arial"/>
              <a:buChar char="•"/>
            </a:pPr>
            <a:r>
              <a:rPr lang="en-US" sz="2499">
                <a:solidFill>
                  <a:srgbClr val="000000"/>
                </a:solidFill>
                <a:latin typeface="IBM Plex Mono Bold"/>
              </a:rPr>
              <a:t>Advanced Communication Tools</a:t>
            </a:r>
          </a:p>
          <a:p>
            <a:pPr algn="ctr">
              <a:lnSpc>
                <a:spcPts val="3249"/>
              </a:lnSpc>
            </a:pPr>
          </a:p>
          <a:p>
            <a:pPr algn="ctr" marL="539749" indent="-269875" lvl="1">
              <a:lnSpc>
                <a:spcPts val="3249"/>
              </a:lnSpc>
              <a:buFont typeface="Arial"/>
              <a:buChar char="•"/>
            </a:pPr>
            <a:r>
              <a:rPr lang="en-US" sz="2499">
                <a:solidFill>
                  <a:srgbClr val="000000"/>
                </a:solidFill>
                <a:latin typeface="IBM Plex Mono Bold"/>
              </a:rPr>
              <a:t>Health Monitoring</a:t>
            </a:r>
          </a:p>
          <a:p>
            <a:pPr algn="ctr">
              <a:lnSpc>
                <a:spcPts val="3249"/>
              </a:lnSpc>
            </a:pPr>
          </a:p>
          <a:p>
            <a:pPr algn="ctr" marL="539749" indent="-269875" lvl="1">
              <a:lnSpc>
                <a:spcPts val="3249"/>
              </a:lnSpc>
              <a:buFont typeface="Arial"/>
              <a:buChar char="•"/>
            </a:pPr>
            <a:r>
              <a:rPr lang="en-US" sz="2499">
                <a:solidFill>
                  <a:srgbClr val="000000"/>
                </a:solidFill>
                <a:latin typeface="IBM Plex Mono Bold"/>
              </a:rPr>
              <a:t>Enhanced Visual Assistance</a:t>
            </a:r>
          </a:p>
          <a:p>
            <a:pPr algn="ctr">
              <a:lnSpc>
                <a:spcPts val="3249"/>
              </a:lnSpc>
            </a:pPr>
          </a:p>
          <a:p>
            <a:pPr algn="ctr" marL="539749" indent="-269875" lvl="1">
              <a:lnSpc>
                <a:spcPts val="3249"/>
              </a:lnSpc>
              <a:buFont typeface="Arial"/>
              <a:buChar char="•"/>
            </a:pPr>
            <a:r>
              <a:rPr lang="en-US" sz="2499">
                <a:solidFill>
                  <a:srgbClr val="000000"/>
                </a:solidFill>
                <a:latin typeface="IBM Plex Mono Bold"/>
              </a:rPr>
              <a:t>Voice</a:t>
            </a:r>
            <a:r>
              <a:rPr lang="en-US" sz="2499">
                <a:solidFill>
                  <a:srgbClr val="000000"/>
                </a:solidFill>
                <a:latin typeface="IBM Plex Mono Bold"/>
              </a:rPr>
              <a:t> Assistant Integration</a:t>
            </a:r>
          </a:p>
          <a:p>
            <a:pPr algn="ctr">
              <a:lnSpc>
                <a:spcPts val="3249"/>
              </a:lnSpc>
            </a:pPr>
          </a:p>
          <a:p>
            <a:pPr algn="ctr" marL="539749" indent="-269875" lvl="1">
              <a:lnSpc>
                <a:spcPts val="3249"/>
              </a:lnSpc>
              <a:buFont typeface="Arial"/>
              <a:buChar char="•"/>
            </a:pPr>
            <a:r>
              <a:rPr lang="en-US" sz="2499">
                <a:solidFill>
                  <a:srgbClr val="000000"/>
                </a:solidFill>
                <a:latin typeface="IBM Plex Mono Bold"/>
              </a:rPr>
              <a:t>Entertainment and Media</a:t>
            </a:r>
          </a:p>
          <a:p>
            <a:pPr algn="ctr">
              <a:lnSpc>
                <a:spcPts val="3249"/>
              </a:lnSpc>
            </a:pPr>
          </a:p>
          <a:p>
            <a:pPr algn="ctr" marL="539749" indent="-269875" lvl="1">
              <a:lnSpc>
                <a:spcPts val="3249"/>
              </a:lnSpc>
              <a:buFont typeface="Arial"/>
              <a:buChar char="•"/>
            </a:pPr>
            <a:r>
              <a:rPr lang="en-US" sz="2499">
                <a:solidFill>
                  <a:srgbClr val="000000"/>
                </a:solidFill>
                <a:latin typeface="IBM Plex Mono Bold"/>
              </a:rPr>
              <a:t>Safety and Security Features</a:t>
            </a:r>
          </a:p>
          <a:p>
            <a:pPr algn="ctr">
              <a:lnSpc>
                <a:spcPts val="3249"/>
              </a:lnSpc>
            </a:pPr>
          </a:p>
          <a:p>
            <a:pPr algn="ctr" marL="539749" indent="-269875" lvl="1">
              <a:lnSpc>
                <a:spcPts val="3249"/>
              </a:lnSpc>
              <a:buFont typeface="Arial"/>
              <a:buChar char="•"/>
            </a:pPr>
            <a:r>
              <a:rPr lang="en-US" sz="2499">
                <a:solidFill>
                  <a:srgbClr val="000000"/>
                </a:solidFill>
                <a:latin typeface="IBM Plex Mono Bold"/>
              </a:rPr>
              <a:t>Battery and Power Management</a:t>
            </a:r>
          </a:p>
          <a:p>
            <a:pPr algn="ctr">
              <a:lnSpc>
                <a:spcPts val="3249"/>
              </a:lnSpc>
            </a:pPr>
          </a:p>
          <a:p>
            <a:pPr algn="ctr" marL="539749" indent="-269875" lvl="1">
              <a:lnSpc>
                <a:spcPts val="3249"/>
              </a:lnSpc>
              <a:buFont typeface="Arial"/>
              <a:buChar char="•"/>
            </a:pPr>
            <a:r>
              <a:rPr lang="en-US" sz="2499">
                <a:solidFill>
                  <a:srgbClr val="000000"/>
                </a:solidFill>
                <a:latin typeface="IBM Plex Mono Bold"/>
              </a:rPr>
              <a:t>IoT Integration</a:t>
            </a:r>
          </a:p>
          <a:p>
            <a:pPr algn="ctr">
              <a:lnSpc>
                <a:spcPts val="3249"/>
              </a:lnSpc>
            </a:pPr>
          </a:p>
          <a:p>
            <a:pPr algn="ctr" marL="539749" indent="-269875" lvl="1">
              <a:lnSpc>
                <a:spcPts val="3249"/>
              </a:lnSpc>
              <a:buFont typeface="Arial"/>
              <a:buChar char="•"/>
            </a:pPr>
            <a:r>
              <a:rPr lang="en-US" sz="2499">
                <a:solidFill>
                  <a:srgbClr val="000000"/>
                </a:solidFill>
                <a:latin typeface="IBM Plex Mono Bold"/>
              </a:rPr>
              <a:t>Virtual Meetings</a:t>
            </a:r>
          </a:p>
          <a:p>
            <a:pPr algn="ctr">
              <a:lnSpc>
                <a:spcPts val="3249"/>
              </a:lnSpc>
            </a:pPr>
          </a:p>
          <a:p>
            <a:pPr algn="ctr">
              <a:lnSpc>
                <a:spcPts val="3249"/>
              </a:lnSpc>
            </a:pPr>
          </a:p>
        </p:txBody>
      </p:sp>
      <p:sp>
        <p:nvSpPr>
          <p:cNvPr name="Freeform 7" id="7"/>
          <p:cNvSpPr/>
          <p:nvPr/>
        </p:nvSpPr>
        <p:spPr>
          <a:xfrm flipH="false" flipV="false" rot="0">
            <a:off x="93612" y="7155117"/>
            <a:ext cx="5685403" cy="1075058"/>
          </a:xfrm>
          <a:custGeom>
            <a:avLst/>
            <a:gdLst/>
            <a:ahLst/>
            <a:cxnLst/>
            <a:rect r="r" b="b" t="t" l="l"/>
            <a:pathLst>
              <a:path h="1075058" w="5685403">
                <a:moveTo>
                  <a:pt x="0" y="0"/>
                </a:moveTo>
                <a:lnTo>
                  <a:pt x="5685403" y="0"/>
                </a:lnTo>
                <a:lnTo>
                  <a:pt x="5685403" y="1075058"/>
                </a:lnTo>
                <a:lnTo>
                  <a:pt x="0" y="1075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758587" y="8828990"/>
            <a:ext cx="5685403" cy="1075058"/>
          </a:xfrm>
          <a:custGeom>
            <a:avLst/>
            <a:gdLst/>
            <a:ahLst/>
            <a:cxnLst/>
            <a:rect r="r" b="b" t="t" l="l"/>
            <a:pathLst>
              <a:path h="1075058" w="5685403">
                <a:moveTo>
                  <a:pt x="0" y="0"/>
                </a:moveTo>
                <a:lnTo>
                  <a:pt x="5685403" y="0"/>
                </a:lnTo>
                <a:lnTo>
                  <a:pt x="5685403" y="1075058"/>
                </a:lnTo>
                <a:lnTo>
                  <a:pt x="0" y="1075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4572000"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1407022" y="937477"/>
            <a:ext cx="4935706" cy="1749932"/>
          </a:xfrm>
          <a:custGeom>
            <a:avLst/>
            <a:gdLst/>
            <a:ahLst/>
            <a:cxnLst/>
            <a:rect r="r" b="b" t="t" l="l"/>
            <a:pathLst>
              <a:path h="1749932" w="4935706">
                <a:moveTo>
                  <a:pt x="0" y="0"/>
                </a:moveTo>
                <a:lnTo>
                  <a:pt x="4935705" y="0"/>
                </a:lnTo>
                <a:lnTo>
                  <a:pt x="4935705" y="1749932"/>
                </a:lnTo>
                <a:lnTo>
                  <a:pt x="0" y="1749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2205636" y="890973"/>
            <a:ext cx="2366364" cy="3389323"/>
          </a:xfrm>
          <a:custGeom>
            <a:avLst/>
            <a:gdLst/>
            <a:ahLst/>
            <a:cxnLst/>
            <a:rect r="r" b="b" t="t" l="l"/>
            <a:pathLst>
              <a:path h="3389323" w="2366364">
                <a:moveTo>
                  <a:pt x="0" y="0"/>
                </a:moveTo>
                <a:lnTo>
                  <a:pt x="2366364" y="0"/>
                </a:lnTo>
                <a:lnTo>
                  <a:pt x="2366364" y="3389323"/>
                </a:lnTo>
                <a:lnTo>
                  <a:pt x="0" y="3389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800000">
            <a:off x="-313198" y="5089981"/>
            <a:ext cx="4885198" cy="5197019"/>
          </a:xfrm>
          <a:custGeom>
            <a:avLst/>
            <a:gdLst/>
            <a:ahLst/>
            <a:cxnLst/>
            <a:rect r="r" b="b" t="t" l="l"/>
            <a:pathLst>
              <a:path h="5197019" w="4885198">
                <a:moveTo>
                  <a:pt x="0" y="0"/>
                </a:moveTo>
                <a:lnTo>
                  <a:pt x="4885198" y="0"/>
                </a:lnTo>
                <a:lnTo>
                  <a:pt x="4885198" y="5197019"/>
                </a:lnTo>
                <a:lnTo>
                  <a:pt x="0" y="51970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97727"/>
          </a:xfrm>
          <a:custGeom>
            <a:avLst/>
            <a:gdLst/>
            <a:ahLst/>
            <a:cxnLst/>
            <a:rect r="r" b="b" t="t" l="l"/>
            <a:pathLst>
              <a:path h="10297727" w="18288000">
                <a:moveTo>
                  <a:pt x="0" y="0"/>
                </a:moveTo>
                <a:lnTo>
                  <a:pt x="18288000" y="0"/>
                </a:lnTo>
                <a:lnTo>
                  <a:pt x="18288000" y="10297727"/>
                </a:lnTo>
                <a:lnTo>
                  <a:pt x="0" y="10297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20612" y="3587273"/>
            <a:ext cx="8846776" cy="2457450"/>
          </a:xfrm>
          <a:prstGeom prst="rect">
            <a:avLst/>
          </a:prstGeom>
        </p:spPr>
        <p:txBody>
          <a:bodyPr anchor="t" rtlCol="false" tIns="0" lIns="0" bIns="0" rIns="0">
            <a:spAutoFit/>
          </a:bodyPr>
          <a:lstStyle/>
          <a:p>
            <a:pPr algn="ctr">
              <a:lnSpc>
                <a:spcPts val="9600"/>
              </a:lnSpc>
            </a:pPr>
            <a:r>
              <a:rPr lang="en-US" sz="8000">
                <a:solidFill>
                  <a:srgbClr val="52E9F1"/>
                </a:solidFill>
                <a:latin typeface="Space Age"/>
              </a:rPr>
              <a:t>Thank you for your time</a:t>
            </a:r>
          </a:p>
        </p:txBody>
      </p:sp>
      <p:sp>
        <p:nvSpPr>
          <p:cNvPr name="Freeform 4" id="4"/>
          <p:cNvSpPr/>
          <p:nvPr/>
        </p:nvSpPr>
        <p:spPr>
          <a:xfrm flipH="false" flipV="false" rot="0">
            <a:off x="14968736" y="1198632"/>
            <a:ext cx="2290564" cy="2161459"/>
          </a:xfrm>
          <a:custGeom>
            <a:avLst/>
            <a:gdLst/>
            <a:ahLst/>
            <a:cxnLst/>
            <a:rect r="r" b="b" t="t" l="l"/>
            <a:pathLst>
              <a:path h="2161459" w="2290564">
                <a:moveTo>
                  <a:pt x="0" y="0"/>
                </a:moveTo>
                <a:lnTo>
                  <a:pt x="2290564" y="0"/>
                </a:lnTo>
                <a:lnTo>
                  <a:pt x="2290564" y="2161459"/>
                </a:lnTo>
                <a:lnTo>
                  <a:pt x="0" y="21614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967795" y="6966795"/>
            <a:ext cx="2291505" cy="2291505"/>
          </a:xfrm>
          <a:custGeom>
            <a:avLst/>
            <a:gdLst/>
            <a:ahLst/>
            <a:cxnLst/>
            <a:rect r="r" b="b" t="t" l="l"/>
            <a:pathLst>
              <a:path h="2291505" w="2291505">
                <a:moveTo>
                  <a:pt x="0" y="0"/>
                </a:moveTo>
                <a:lnTo>
                  <a:pt x="2291505" y="0"/>
                </a:lnTo>
                <a:lnTo>
                  <a:pt x="2291505" y="2291505"/>
                </a:lnTo>
                <a:lnTo>
                  <a:pt x="0" y="22915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967795" y="4017691"/>
            <a:ext cx="2291505" cy="2291505"/>
          </a:xfrm>
          <a:custGeom>
            <a:avLst/>
            <a:gdLst/>
            <a:ahLst/>
            <a:cxnLst/>
            <a:rect r="r" b="b" t="t" l="l"/>
            <a:pathLst>
              <a:path h="2291505" w="2291505">
                <a:moveTo>
                  <a:pt x="0" y="0"/>
                </a:moveTo>
                <a:lnTo>
                  <a:pt x="2291505" y="0"/>
                </a:lnTo>
                <a:lnTo>
                  <a:pt x="2291505" y="2291505"/>
                </a:lnTo>
                <a:lnTo>
                  <a:pt x="0" y="22915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8700" y="5375672"/>
            <a:ext cx="2366364" cy="3389323"/>
          </a:xfrm>
          <a:custGeom>
            <a:avLst/>
            <a:gdLst/>
            <a:ahLst/>
            <a:cxnLst/>
            <a:rect r="r" b="b" t="t" l="l"/>
            <a:pathLst>
              <a:path h="3389323" w="2366364">
                <a:moveTo>
                  <a:pt x="0" y="0"/>
                </a:moveTo>
                <a:lnTo>
                  <a:pt x="2366364" y="0"/>
                </a:lnTo>
                <a:lnTo>
                  <a:pt x="2366364" y="3389323"/>
                </a:lnTo>
                <a:lnTo>
                  <a:pt x="0" y="3389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798041" y="1180936"/>
            <a:ext cx="4200792" cy="4326658"/>
          </a:xfrm>
          <a:custGeom>
            <a:avLst/>
            <a:gdLst/>
            <a:ahLst/>
            <a:cxnLst/>
            <a:rect r="r" b="b" t="t" l="l"/>
            <a:pathLst>
              <a:path h="4326658" w="4200792">
                <a:moveTo>
                  <a:pt x="0" y="0"/>
                </a:moveTo>
                <a:lnTo>
                  <a:pt x="4200792" y="0"/>
                </a:lnTo>
                <a:lnTo>
                  <a:pt x="4200792" y="4326659"/>
                </a:lnTo>
                <a:lnTo>
                  <a:pt x="0" y="43266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5363"/>
            <a:ext cx="18288000" cy="10297727"/>
          </a:xfrm>
          <a:custGeom>
            <a:avLst/>
            <a:gdLst/>
            <a:ahLst/>
            <a:cxnLst/>
            <a:rect r="r" b="b" t="t" l="l"/>
            <a:pathLst>
              <a:path h="10297727" w="18288000">
                <a:moveTo>
                  <a:pt x="0" y="0"/>
                </a:moveTo>
                <a:lnTo>
                  <a:pt x="18288000" y="0"/>
                </a:lnTo>
                <a:lnTo>
                  <a:pt x="18288000" y="10297726"/>
                </a:lnTo>
                <a:lnTo>
                  <a:pt x="0" y="10297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599944" y="4487161"/>
            <a:ext cx="2642864" cy="3785353"/>
          </a:xfrm>
          <a:custGeom>
            <a:avLst/>
            <a:gdLst/>
            <a:ahLst/>
            <a:cxnLst/>
            <a:rect r="r" b="b" t="t" l="l"/>
            <a:pathLst>
              <a:path h="3785353" w="2642864">
                <a:moveTo>
                  <a:pt x="0" y="0"/>
                </a:moveTo>
                <a:lnTo>
                  <a:pt x="2642865" y="0"/>
                </a:lnTo>
                <a:lnTo>
                  <a:pt x="2642865" y="3785353"/>
                </a:lnTo>
                <a:lnTo>
                  <a:pt x="0" y="3785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075779" y="6174262"/>
            <a:ext cx="5854066" cy="6168077"/>
          </a:xfrm>
          <a:custGeom>
            <a:avLst/>
            <a:gdLst/>
            <a:ahLst/>
            <a:cxnLst/>
            <a:rect r="r" b="b" t="t" l="l"/>
            <a:pathLst>
              <a:path h="6168077" w="5854066">
                <a:moveTo>
                  <a:pt x="0" y="0"/>
                </a:moveTo>
                <a:lnTo>
                  <a:pt x="5854066" y="0"/>
                </a:lnTo>
                <a:lnTo>
                  <a:pt x="5854066" y="6168076"/>
                </a:lnTo>
                <a:lnTo>
                  <a:pt x="0" y="61680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028700" y="1019175"/>
            <a:ext cx="6160592" cy="2295525"/>
          </a:xfrm>
          <a:prstGeom prst="rect">
            <a:avLst/>
          </a:prstGeom>
        </p:spPr>
        <p:txBody>
          <a:bodyPr anchor="t" rtlCol="false" tIns="0" lIns="0" bIns="0" rIns="0">
            <a:spAutoFit/>
          </a:bodyPr>
          <a:lstStyle/>
          <a:p>
            <a:pPr algn="l">
              <a:lnSpc>
                <a:spcPts val="6068"/>
              </a:lnSpc>
            </a:pPr>
            <a:r>
              <a:rPr lang="en-US" sz="5057" spc="708">
                <a:solidFill>
                  <a:srgbClr val="52E9F1"/>
                </a:solidFill>
                <a:latin typeface="Space Age"/>
              </a:rPr>
              <a:t>EMPOWERING THE VISUALLY IMPAIRED</a:t>
            </a:r>
          </a:p>
        </p:txBody>
      </p:sp>
      <p:sp>
        <p:nvSpPr>
          <p:cNvPr name="Freeform 8" id="8"/>
          <p:cNvSpPr/>
          <p:nvPr/>
        </p:nvSpPr>
        <p:spPr>
          <a:xfrm flipH="false" flipV="false" rot="0">
            <a:off x="0" y="61222"/>
            <a:ext cx="18440400" cy="10383541"/>
          </a:xfrm>
          <a:custGeom>
            <a:avLst/>
            <a:gdLst/>
            <a:ahLst/>
            <a:cxnLst/>
            <a:rect r="r" b="b" t="t" l="l"/>
            <a:pathLst>
              <a:path h="10383541" w="18440400">
                <a:moveTo>
                  <a:pt x="0" y="0"/>
                </a:moveTo>
                <a:lnTo>
                  <a:pt x="18440400" y="0"/>
                </a:lnTo>
                <a:lnTo>
                  <a:pt x="18440400" y="10383541"/>
                </a:lnTo>
                <a:lnTo>
                  <a:pt x="0" y="103835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599722" y="2568036"/>
            <a:ext cx="7709439" cy="7709439"/>
          </a:xfrm>
          <a:custGeom>
            <a:avLst/>
            <a:gdLst/>
            <a:ahLst/>
            <a:cxnLst/>
            <a:rect r="r" b="b" t="t" l="l"/>
            <a:pathLst>
              <a:path h="7709439" w="7709439">
                <a:moveTo>
                  <a:pt x="0" y="0"/>
                </a:moveTo>
                <a:lnTo>
                  <a:pt x="7709439" y="0"/>
                </a:lnTo>
                <a:lnTo>
                  <a:pt x="7709439" y="7709439"/>
                </a:lnTo>
                <a:lnTo>
                  <a:pt x="0" y="7709439"/>
                </a:lnTo>
                <a:lnTo>
                  <a:pt x="0" y="0"/>
                </a:lnTo>
                <a:close/>
              </a:path>
            </a:pathLst>
          </a:custGeom>
          <a:blipFill>
            <a:blip r:embed="rId11"/>
            <a:stretch>
              <a:fillRect l="0" t="0" r="0" b="0"/>
            </a:stretch>
          </a:blipFill>
        </p:spPr>
      </p:sp>
      <p:sp>
        <p:nvSpPr>
          <p:cNvPr name="TextBox 10" id="10"/>
          <p:cNvSpPr txBox="true"/>
          <p:nvPr/>
        </p:nvSpPr>
        <p:spPr>
          <a:xfrm rot="0">
            <a:off x="1028700" y="3500729"/>
            <a:ext cx="6347484" cy="807647"/>
          </a:xfrm>
          <a:prstGeom prst="rect">
            <a:avLst/>
          </a:prstGeom>
        </p:spPr>
        <p:txBody>
          <a:bodyPr anchor="t" rtlCol="false" tIns="0" lIns="0" bIns="0" rIns="0">
            <a:spAutoFit/>
          </a:bodyPr>
          <a:lstStyle/>
          <a:p>
            <a:pPr algn="l">
              <a:lnSpc>
                <a:spcPts val="3259"/>
              </a:lnSpc>
            </a:pPr>
            <a:r>
              <a:rPr lang="en-US" sz="2327">
                <a:solidFill>
                  <a:srgbClr val="FF5F00"/>
                </a:solidFill>
                <a:latin typeface="IBM Plex Mono"/>
              </a:rPr>
              <a:t>REVOLUTIONIZING ACCESSIBILITY IN EDUCATION AND BEYOND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945181" y="6944181"/>
            <a:ext cx="4935706" cy="1749932"/>
          </a:xfrm>
          <a:custGeom>
            <a:avLst/>
            <a:gdLst/>
            <a:ahLst/>
            <a:cxnLst/>
            <a:rect r="r" b="b" t="t" l="l"/>
            <a:pathLst>
              <a:path h="1749932" w="4935706">
                <a:moveTo>
                  <a:pt x="0" y="0"/>
                </a:moveTo>
                <a:lnTo>
                  <a:pt x="4935706" y="0"/>
                </a:lnTo>
                <a:lnTo>
                  <a:pt x="4935706" y="1749932"/>
                </a:lnTo>
                <a:lnTo>
                  <a:pt x="0" y="1749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01864" y="5351294"/>
            <a:ext cx="2366364" cy="3389323"/>
          </a:xfrm>
          <a:custGeom>
            <a:avLst/>
            <a:gdLst/>
            <a:ahLst/>
            <a:cxnLst/>
            <a:rect r="r" b="b" t="t" l="l"/>
            <a:pathLst>
              <a:path h="3389323" w="2366364">
                <a:moveTo>
                  <a:pt x="0" y="0"/>
                </a:moveTo>
                <a:lnTo>
                  <a:pt x="2366364" y="0"/>
                </a:lnTo>
                <a:lnTo>
                  <a:pt x="2366364" y="3389323"/>
                </a:lnTo>
                <a:lnTo>
                  <a:pt x="0" y="3389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901864" y="-655409"/>
            <a:ext cx="4885198" cy="5197019"/>
          </a:xfrm>
          <a:custGeom>
            <a:avLst/>
            <a:gdLst/>
            <a:ahLst/>
            <a:cxnLst/>
            <a:rect r="r" b="b" t="t" l="l"/>
            <a:pathLst>
              <a:path h="5197019" w="4885198">
                <a:moveTo>
                  <a:pt x="0" y="0"/>
                </a:moveTo>
                <a:lnTo>
                  <a:pt x="4885198" y="0"/>
                </a:lnTo>
                <a:lnTo>
                  <a:pt x="4885198" y="5197018"/>
                </a:lnTo>
                <a:lnTo>
                  <a:pt x="0" y="5197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2240823"/>
            <a:ext cx="9909612" cy="1130239"/>
            <a:chOff x="0" y="0"/>
            <a:chExt cx="13212816" cy="1506985"/>
          </a:xfrm>
        </p:grpSpPr>
        <p:sp>
          <p:nvSpPr>
            <p:cNvPr name="TextBox 6" id="6"/>
            <p:cNvSpPr txBox="true"/>
            <p:nvPr/>
          </p:nvSpPr>
          <p:spPr>
            <a:xfrm rot="0">
              <a:off x="0" y="0"/>
              <a:ext cx="698889" cy="406400"/>
            </a:xfrm>
            <a:prstGeom prst="rect">
              <a:avLst/>
            </a:prstGeom>
          </p:spPr>
          <p:txBody>
            <a:bodyPr anchor="t" rtlCol="false" tIns="0" lIns="0" bIns="0" rIns="0">
              <a:spAutoFit/>
            </a:bodyPr>
            <a:lstStyle/>
            <a:p>
              <a:pPr algn="just" marL="0" indent="0" lvl="0">
                <a:lnSpc>
                  <a:spcPts val="2400"/>
                </a:lnSpc>
                <a:spcBef>
                  <a:spcPct val="0"/>
                </a:spcBef>
              </a:pPr>
              <a:r>
                <a:rPr lang="en-US" sz="2000">
                  <a:solidFill>
                    <a:srgbClr val="52E9F1"/>
                  </a:solidFill>
                  <a:latin typeface="IBM Plex Mono"/>
                </a:rPr>
                <a:t>0.0</a:t>
              </a:r>
            </a:p>
          </p:txBody>
        </p:sp>
        <p:sp>
          <p:nvSpPr>
            <p:cNvPr name="TextBox 7" id="7"/>
            <p:cNvSpPr txBox="true"/>
            <p:nvPr/>
          </p:nvSpPr>
          <p:spPr>
            <a:xfrm rot="0">
              <a:off x="0" y="516385"/>
              <a:ext cx="13212816" cy="990600"/>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5F00"/>
                  </a:solidFill>
                  <a:latin typeface="IBM Plex Mono"/>
                </a:rPr>
                <a:t>Objective: Empower visually impaired individuals through innovative technology.</a:t>
              </a:r>
            </a:p>
          </p:txBody>
        </p:sp>
      </p:grpSp>
      <p:grpSp>
        <p:nvGrpSpPr>
          <p:cNvPr name="Group 8" id="8"/>
          <p:cNvGrpSpPr/>
          <p:nvPr/>
        </p:nvGrpSpPr>
        <p:grpSpPr>
          <a:xfrm rot="0">
            <a:off x="1028700" y="5091817"/>
            <a:ext cx="9909612" cy="1130206"/>
            <a:chOff x="0" y="0"/>
            <a:chExt cx="13212816" cy="1506941"/>
          </a:xfrm>
        </p:grpSpPr>
        <p:sp>
          <p:nvSpPr>
            <p:cNvPr name="TextBox 9" id="9"/>
            <p:cNvSpPr txBox="true"/>
            <p:nvPr/>
          </p:nvSpPr>
          <p:spPr>
            <a:xfrm rot="0">
              <a:off x="0" y="0"/>
              <a:ext cx="698889" cy="406356"/>
            </a:xfrm>
            <a:prstGeom prst="rect">
              <a:avLst/>
            </a:prstGeom>
          </p:spPr>
          <p:txBody>
            <a:bodyPr anchor="t" rtlCol="false" tIns="0" lIns="0" bIns="0" rIns="0">
              <a:spAutoFit/>
            </a:bodyPr>
            <a:lstStyle/>
            <a:p>
              <a:pPr algn="just" marL="0" indent="0" lvl="0">
                <a:lnSpc>
                  <a:spcPts val="2400"/>
                </a:lnSpc>
                <a:spcBef>
                  <a:spcPct val="0"/>
                </a:spcBef>
              </a:pPr>
              <a:r>
                <a:rPr lang="en-US" sz="2000">
                  <a:solidFill>
                    <a:srgbClr val="52E9F1"/>
                  </a:solidFill>
                  <a:latin typeface="IBM Plex Mono"/>
                </a:rPr>
                <a:t>02</a:t>
              </a:r>
            </a:p>
          </p:txBody>
        </p:sp>
        <p:sp>
          <p:nvSpPr>
            <p:cNvPr name="TextBox 10" id="10"/>
            <p:cNvSpPr txBox="true"/>
            <p:nvPr/>
          </p:nvSpPr>
          <p:spPr>
            <a:xfrm rot="0">
              <a:off x="0" y="516341"/>
              <a:ext cx="13212816" cy="990600"/>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5F00"/>
                  </a:solidFill>
                  <a:latin typeface="IBM Plex Mono"/>
                </a:rPr>
                <a:t>Facilitated Communication: Convert printed text into audio in multiple languages.</a:t>
              </a:r>
            </a:p>
          </p:txBody>
        </p:sp>
      </p:grpSp>
      <p:grpSp>
        <p:nvGrpSpPr>
          <p:cNvPr name="Group 11" id="11"/>
          <p:cNvGrpSpPr/>
          <p:nvPr/>
        </p:nvGrpSpPr>
        <p:grpSpPr>
          <a:xfrm rot="0">
            <a:off x="1028700" y="6517298"/>
            <a:ext cx="9909612" cy="1130206"/>
            <a:chOff x="0" y="0"/>
            <a:chExt cx="13212816" cy="1506941"/>
          </a:xfrm>
        </p:grpSpPr>
        <p:sp>
          <p:nvSpPr>
            <p:cNvPr name="TextBox 12" id="12"/>
            <p:cNvSpPr txBox="true"/>
            <p:nvPr/>
          </p:nvSpPr>
          <p:spPr>
            <a:xfrm rot="0">
              <a:off x="0" y="0"/>
              <a:ext cx="698889" cy="406356"/>
            </a:xfrm>
            <a:prstGeom prst="rect">
              <a:avLst/>
            </a:prstGeom>
          </p:spPr>
          <p:txBody>
            <a:bodyPr anchor="t" rtlCol="false" tIns="0" lIns="0" bIns="0" rIns="0">
              <a:spAutoFit/>
            </a:bodyPr>
            <a:lstStyle/>
            <a:p>
              <a:pPr algn="just" marL="0" indent="0" lvl="0">
                <a:lnSpc>
                  <a:spcPts val="2400"/>
                </a:lnSpc>
                <a:spcBef>
                  <a:spcPct val="0"/>
                </a:spcBef>
              </a:pPr>
              <a:r>
                <a:rPr lang="en-US" sz="2000">
                  <a:solidFill>
                    <a:srgbClr val="52E9F1"/>
                  </a:solidFill>
                  <a:latin typeface="IBM Plex Mono"/>
                </a:rPr>
                <a:t>03</a:t>
              </a:r>
            </a:p>
          </p:txBody>
        </p:sp>
        <p:sp>
          <p:nvSpPr>
            <p:cNvPr name="TextBox 13" id="13"/>
            <p:cNvSpPr txBox="true"/>
            <p:nvPr/>
          </p:nvSpPr>
          <p:spPr>
            <a:xfrm rot="0">
              <a:off x="0" y="516341"/>
              <a:ext cx="13212816" cy="990600"/>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5F00"/>
                  </a:solidFill>
                  <a:latin typeface="IBM Plex Mono"/>
                </a:rPr>
                <a:t>Promoted Independence: Foster autonomy in daily tasks and navigation.</a:t>
              </a:r>
            </a:p>
          </p:txBody>
        </p:sp>
      </p:grpSp>
      <p:sp>
        <p:nvSpPr>
          <p:cNvPr name="TextBox 14" id="14"/>
          <p:cNvSpPr txBox="true"/>
          <p:nvPr/>
        </p:nvSpPr>
        <p:spPr>
          <a:xfrm rot="0">
            <a:off x="1028700" y="857250"/>
            <a:ext cx="8489496" cy="1085850"/>
          </a:xfrm>
          <a:prstGeom prst="rect">
            <a:avLst/>
          </a:prstGeom>
        </p:spPr>
        <p:txBody>
          <a:bodyPr anchor="t" rtlCol="false" tIns="0" lIns="0" bIns="0" rIns="0">
            <a:spAutoFit/>
          </a:bodyPr>
          <a:lstStyle/>
          <a:p>
            <a:pPr algn="l">
              <a:lnSpc>
                <a:spcPts val="8519"/>
              </a:lnSpc>
            </a:pPr>
            <a:r>
              <a:rPr lang="en-US" sz="7099" spc="1036">
                <a:solidFill>
                  <a:srgbClr val="52E9F1"/>
                </a:solidFill>
                <a:latin typeface="Space Age"/>
              </a:rPr>
              <a:t>Introduction</a:t>
            </a:r>
          </a:p>
        </p:txBody>
      </p:sp>
      <p:grpSp>
        <p:nvGrpSpPr>
          <p:cNvPr name="Group 15" id="15"/>
          <p:cNvGrpSpPr/>
          <p:nvPr/>
        </p:nvGrpSpPr>
        <p:grpSpPr>
          <a:xfrm rot="0">
            <a:off x="1028700" y="3666337"/>
            <a:ext cx="9909612" cy="1130206"/>
            <a:chOff x="0" y="0"/>
            <a:chExt cx="13212816" cy="1506941"/>
          </a:xfrm>
        </p:grpSpPr>
        <p:sp>
          <p:nvSpPr>
            <p:cNvPr name="TextBox 16" id="16"/>
            <p:cNvSpPr txBox="true"/>
            <p:nvPr/>
          </p:nvSpPr>
          <p:spPr>
            <a:xfrm rot="0">
              <a:off x="0" y="0"/>
              <a:ext cx="698889" cy="406356"/>
            </a:xfrm>
            <a:prstGeom prst="rect">
              <a:avLst/>
            </a:prstGeom>
          </p:spPr>
          <p:txBody>
            <a:bodyPr anchor="t" rtlCol="false" tIns="0" lIns="0" bIns="0" rIns="0">
              <a:spAutoFit/>
            </a:bodyPr>
            <a:lstStyle/>
            <a:p>
              <a:pPr algn="just" marL="0" indent="0" lvl="0">
                <a:lnSpc>
                  <a:spcPts val="2400"/>
                </a:lnSpc>
                <a:spcBef>
                  <a:spcPct val="0"/>
                </a:spcBef>
              </a:pPr>
              <a:r>
                <a:rPr lang="en-US" sz="2000" u="none">
                  <a:solidFill>
                    <a:srgbClr val="52E9F1"/>
                  </a:solidFill>
                  <a:latin typeface="IBM Plex Mono"/>
                </a:rPr>
                <a:t>01</a:t>
              </a:r>
            </a:p>
          </p:txBody>
        </p:sp>
        <p:sp>
          <p:nvSpPr>
            <p:cNvPr name="TextBox 17" id="17"/>
            <p:cNvSpPr txBox="true"/>
            <p:nvPr/>
          </p:nvSpPr>
          <p:spPr>
            <a:xfrm rot="0">
              <a:off x="0" y="516341"/>
              <a:ext cx="13212816" cy="990600"/>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5F00"/>
                  </a:solidFill>
                  <a:latin typeface="IBM Plex Mono"/>
                </a:rPr>
                <a:t>Enhanced Education: Access to printed text materials in real-time.</a:t>
              </a:r>
            </a:p>
          </p:txBody>
        </p:sp>
      </p:grpSp>
      <p:grpSp>
        <p:nvGrpSpPr>
          <p:cNvPr name="Group 18" id="18"/>
          <p:cNvGrpSpPr/>
          <p:nvPr/>
        </p:nvGrpSpPr>
        <p:grpSpPr>
          <a:xfrm rot="0">
            <a:off x="1028700" y="7942779"/>
            <a:ext cx="9909612" cy="1501714"/>
            <a:chOff x="0" y="0"/>
            <a:chExt cx="13212816" cy="2002285"/>
          </a:xfrm>
        </p:grpSpPr>
        <p:sp>
          <p:nvSpPr>
            <p:cNvPr name="TextBox 19" id="19"/>
            <p:cNvSpPr txBox="true"/>
            <p:nvPr/>
          </p:nvSpPr>
          <p:spPr>
            <a:xfrm rot="0">
              <a:off x="0" y="0"/>
              <a:ext cx="698889" cy="406400"/>
            </a:xfrm>
            <a:prstGeom prst="rect">
              <a:avLst/>
            </a:prstGeom>
          </p:spPr>
          <p:txBody>
            <a:bodyPr anchor="t" rtlCol="false" tIns="0" lIns="0" bIns="0" rIns="0">
              <a:spAutoFit/>
            </a:bodyPr>
            <a:lstStyle/>
            <a:p>
              <a:pPr algn="just" marL="0" indent="0" lvl="0">
                <a:lnSpc>
                  <a:spcPts val="2400"/>
                </a:lnSpc>
                <a:spcBef>
                  <a:spcPct val="0"/>
                </a:spcBef>
              </a:pPr>
              <a:r>
                <a:rPr lang="en-US" sz="2000">
                  <a:solidFill>
                    <a:srgbClr val="52E9F1"/>
                  </a:solidFill>
                  <a:latin typeface="IBM Plex Mono"/>
                </a:rPr>
                <a:t>0.1</a:t>
              </a:r>
            </a:p>
          </p:txBody>
        </p:sp>
        <p:sp>
          <p:nvSpPr>
            <p:cNvPr name="TextBox 20" id="20"/>
            <p:cNvSpPr txBox="true"/>
            <p:nvPr/>
          </p:nvSpPr>
          <p:spPr>
            <a:xfrm rot="0">
              <a:off x="0" y="516385"/>
              <a:ext cx="13212816" cy="1485900"/>
            </a:xfrm>
            <a:prstGeom prst="rect">
              <a:avLst/>
            </a:prstGeom>
          </p:spPr>
          <p:txBody>
            <a:bodyPr anchor="t" rtlCol="false" tIns="0" lIns="0" bIns="0" rIns="0">
              <a:spAutoFit/>
            </a:bodyPr>
            <a:lstStyle/>
            <a:p>
              <a:pPr algn="l" marL="0" indent="0" lvl="0">
                <a:lnSpc>
                  <a:spcPts val="2999"/>
                </a:lnSpc>
                <a:spcBef>
                  <a:spcPct val="0"/>
                </a:spcBef>
              </a:pPr>
              <a:r>
                <a:rPr lang="en-US" sz="2499">
                  <a:solidFill>
                    <a:srgbClr val="FF5F00"/>
                  </a:solidFill>
                  <a:latin typeface="IBM Plex Mono"/>
                </a:rPr>
                <a:t>Vision: Create a world where visual impairment doesn't limit access to education, communication, or independent living.</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51538" cy="10277195"/>
          </a:xfrm>
          <a:custGeom>
            <a:avLst/>
            <a:gdLst/>
            <a:ahLst/>
            <a:cxnLst/>
            <a:rect r="r" b="b" t="t" l="l"/>
            <a:pathLst>
              <a:path h="10277195" w="18251538">
                <a:moveTo>
                  <a:pt x="0" y="0"/>
                </a:moveTo>
                <a:lnTo>
                  <a:pt x="18251538" y="0"/>
                </a:lnTo>
                <a:lnTo>
                  <a:pt x="18251538" y="10277195"/>
                </a:lnTo>
                <a:lnTo>
                  <a:pt x="0" y="10277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501210" y="937895"/>
            <a:ext cx="8565885" cy="8811662"/>
          </a:xfrm>
          <a:prstGeom prst="rect">
            <a:avLst/>
          </a:prstGeom>
        </p:spPr>
        <p:txBody>
          <a:bodyPr anchor="t" rtlCol="false" tIns="0" lIns="0" bIns="0" rIns="0">
            <a:spAutoFit/>
          </a:bodyPr>
          <a:lstStyle/>
          <a:p>
            <a:pPr algn="ctr" marL="468151" indent="-234076" lvl="1">
              <a:lnSpc>
                <a:spcPts val="2818"/>
              </a:lnSpc>
              <a:buFont typeface="Arial"/>
              <a:buChar char="•"/>
            </a:pPr>
            <a:r>
              <a:rPr lang="en-US" sz="2168">
                <a:solidFill>
                  <a:srgbClr val="99F6FB"/>
                </a:solidFill>
                <a:latin typeface="IBM Plex Mono"/>
              </a:rPr>
              <a:t>Text-to-Speech Conversion: Implement technology that scans and converts written text into audio, making reading accessible for visually impaired users.</a:t>
            </a:r>
          </a:p>
          <a:p>
            <a:pPr algn="ctr">
              <a:lnSpc>
                <a:spcPts val="2818"/>
              </a:lnSpc>
            </a:pPr>
          </a:p>
          <a:p>
            <a:pPr algn="ctr" marL="468151" indent="-234076" lvl="1">
              <a:lnSpc>
                <a:spcPts val="2818"/>
              </a:lnSpc>
              <a:buFont typeface="Arial"/>
              <a:buChar char="•"/>
            </a:pPr>
            <a:r>
              <a:rPr lang="en-US" sz="2168">
                <a:solidFill>
                  <a:srgbClr val="99F6FB"/>
                </a:solidFill>
                <a:latin typeface="IBM Plex Mono"/>
              </a:rPr>
              <a:t>Real-Time Translation: Develop features that translate text from English to other languages, breaking down language barriers and providing a multilingual reading experience.</a:t>
            </a:r>
          </a:p>
          <a:p>
            <a:pPr algn="ctr">
              <a:lnSpc>
                <a:spcPts val="2818"/>
              </a:lnSpc>
            </a:pPr>
          </a:p>
          <a:p>
            <a:pPr algn="ctr" marL="468151" indent="-234076" lvl="1">
              <a:lnSpc>
                <a:spcPts val="2818"/>
              </a:lnSpc>
              <a:buFont typeface="Arial"/>
              <a:buChar char="•"/>
            </a:pPr>
            <a:r>
              <a:rPr lang="en-US" sz="2168">
                <a:solidFill>
                  <a:srgbClr val="99F6FB"/>
                </a:solidFill>
                <a:latin typeface="IBM Plex Mono"/>
              </a:rPr>
              <a:t>User-Friendly Design: Ensure the glasses are comfortable, easy to use, and </a:t>
            </a:r>
            <a:r>
              <a:rPr lang="en-US" sz="2168">
                <a:solidFill>
                  <a:srgbClr val="99F6FB"/>
                </a:solidFill>
                <a:latin typeface="IBM Plex Mono"/>
              </a:rPr>
              <a:t>aesthetically pleasing, encouraging widespread adoption and consistent use.</a:t>
            </a:r>
          </a:p>
          <a:p>
            <a:pPr algn="ctr">
              <a:lnSpc>
                <a:spcPts val="2818"/>
              </a:lnSpc>
            </a:pPr>
          </a:p>
          <a:p>
            <a:pPr algn="ctr" marL="468151" indent="-234076" lvl="1">
              <a:lnSpc>
                <a:spcPts val="2818"/>
              </a:lnSpc>
              <a:buFont typeface="Arial"/>
              <a:buChar char="•"/>
            </a:pPr>
            <a:r>
              <a:rPr lang="en-US" sz="2168">
                <a:solidFill>
                  <a:srgbClr val="99F6FB"/>
                </a:solidFill>
                <a:latin typeface="IBM Plex Mono"/>
              </a:rPr>
              <a:t>High Accuracy and Efficiency: Utilize advanced technologies like OCR, gTTS, and Google Translation API to achieve high accuracy in text detection and conversion.</a:t>
            </a:r>
          </a:p>
          <a:p>
            <a:pPr algn="ctr">
              <a:lnSpc>
                <a:spcPts val="2818"/>
              </a:lnSpc>
            </a:pPr>
          </a:p>
          <a:p>
            <a:pPr algn="ctr" marL="468151" indent="-234076" lvl="1">
              <a:lnSpc>
                <a:spcPts val="2818"/>
              </a:lnSpc>
              <a:buFont typeface="Arial"/>
              <a:buChar char="•"/>
            </a:pPr>
            <a:r>
              <a:rPr lang="en-US" sz="2168">
                <a:solidFill>
                  <a:srgbClr val="99F6FB"/>
                </a:solidFill>
                <a:latin typeface="IBM Plex Mono"/>
              </a:rPr>
              <a:t>Portable and Durable: Create a portable device with long-lasting battery life, suitable for everyday use in various environments, including schools and universities.</a:t>
            </a:r>
          </a:p>
          <a:p>
            <a:pPr algn="ctr">
              <a:lnSpc>
                <a:spcPts val="2818"/>
              </a:lnSpc>
            </a:pPr>
          </a:p>
        </p:txBody>
      </p:sp>
      <p:sp>
        <p:nvSpPr>
          <p:cNvPr name="TextBox 4" id="4"/>
          <p:cNvSpPr txBox="true"/>
          <p:nvPr/>
        </p:nvSpPr>
        <p:spPr>
          <a:xfrm rot="0">
            <a:off x="1521164" y="3775236"/>
            <a:ext cx="5859430" cy="3156029"/>
          </a:xfrm>
          <a:prstGeom prst="rect">
            <a:avLst/>
          </a:prstGeom>
        </p:spPr>
        <p:txBody>
          <a:bodyPr anchor="t" rtlCol="false" tIns="0" lIns="0" bIns="0" rIns="0">
            <a:spAutoFit/>
          </a:bodyPr>
          <a:lstStyle/>
          <a:p>
            <a:pPr algn="l">
              <a:lnSpc>
                <a:spcPts val="4955"/>
              </a:lnSpc>
            </a:pPr>
            <a:r>
              <a:rPr lang="en-US" sz="4129">
                <a:solidFill>
                  <a:srgbClr val="52E9F1"/>
                </a:solidFill>
                <a:latin typeface="Michroma"/>
              </a:rPr>
              <a:t>SPECIFIC GOALS OF THE GLASSES SIGHT PROJECT.</a:t>
            </a:r>
          </a:p>
        </p:txBody>
      </p:sp>
      <p:sp>
        <p:nvSpPr>
          <p:cNvPr name="Freeform 5" id="5"/>
          <p:cNvSpPr/>
          <p:nvPr/>
        </p:nvSpPr>
        <p:spPr>
          <a:xfrm flipH="false" flipV="false" rot="5400000">
            <a:off x="2796291" y="1344208"/>
            <a:ext cx="2298405" cy="1667388"/>
          </a:xfrm>
          <a:custGeom>
            <a:avLst/>
            <a:gdLst/>
            <a:ahLst/>
            <a:cxnLst/>
            <a:rect r="r" b="b" t="t" l="l"/>
            <a:pathLst>
              <a:path h="1667388" w="2298405">
                <a:moveTo>
                  <a:pt x="0" y="0"/>
                </a:moveTo>
                <a:lnTo>
                  <a:pt x="2298405" y="0"/>
                </a:lnTo>
                <a:lnTo>
                  <a:pt x="2298405" y="1667389"/>
                </a:lnTo>
                <a:lnTo>
                  <a:pt x="0" y="1667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15603" y="0"/>
            <a:ext cx="18272397" cy="10288941"/>
          </a:xfrm>
          <a:custGeom>
            <a:avLst/>
            <a:gdLst/>
            <a:ahLst/>
            <a:cxnLst/>
            <a:rect r="r" b="b" t="t" l="l"/>
            <a:pathLst>
              <a:path h="10288941" w="18272397">
                <a:moveTo>
                  <a:pt x="0" y="0"/>
                </a:moveTo>
                <a:lnTo>
                  <a:pt x="18272397" y="0"/>
                </a:lnTo>
                <a:lnTo>
                  <a:pt x="18272397" y="10288941"/>
                </a:lnTo>
                <a:lnTo>
                  <a:pt x="0" y="10288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487011" y="1028700"/>
            <a:ext cx="8772289" cy="8772289"/>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3484334"/>
                  </a:moveTo>
                  <a:lnTo>
                    <a:pt x="0" y="0"/>
                  </a:lnTo>
                  <a:lnTo>
                    <a:pt x="5404803" y="0"/>
                  </a:lnTo>
                  <a:cubicBezTo>
                    <a:pt x="5773928" y="369126"/>
                    <a:pt x="5980874" y="576072"/>
                    <a:pt x="6350000" y="945198"/>
                  </a:cubicBezTo>
                  <a:lnTo>
                    <a:pt x="6350000" y="6350000"/>
                  </a:lnTo>
                  <a:lnTo>
                    <a:pt x="2865666" y="6350000"/>
                  </a:lnTo>
                  <a:cubicBezTo>
                    <a:pt x="1746555" y="5230889"/>
                    <a:pt x="1119111" y="4603445"/>
                    <a:pt x="0" y="3484334"/>
                  </a:cubicBezTo>
                  <a:close/>
                </a:path>
              </a:pathLst>
            </a:custGeom>
            <a:solidFill>
              <a:srgbClr val="FF5F00"/>
            </a:solidFill>
          </p:spPr>
        </p:sp>
      </p:grpSp>
      <p:sp>
        <p:nvSpPr>
          <p:cNvPr name="TextBox 5" id="5"/>
          <p:cNvSpPr txBox="true"/>
          <p:nvPr/>
        </p:nvSpPr>
        <p:spPr>
          <a:xfrm rot="0">
            <a:off x="1028700" y="1569984"/>
            <a:ext cx="6294483" cy="2295525"/>
          </a:xfrm>
          <a:prstGeom prst="rect">
            <a:avLst/>
          </a:prstGeom>
        </p:spPr>
        <p:txBody>
          <a:bodyPr anchor="t" rtlCol="false" tIns="0" lIns="0" bIns="0" rIns="0">
            <a:spAutoFit/>
          </a:bodyPr>
          <a:lstStyle/>
          <a:p>
            <a:pPr algn="l">
              <a:lnSpc>
                <a:spcPts val="6000"/>
              </a:lnSpc>
            </a:pPr>
            <a:r>
              <a:rPr lang="en-US" sz="5000">
                <a:solidFill>
                  <a:srgbClr val="52E9F1"/>
                </a:solidFill>
                <a:latin typeface="Michroma"/>
              </a:rPr>
              <a:t>STATISTICS ON VISUAL IMPAIRMENT.</a:t>
            </a:r>
          </a:p>
        </p:txBody>
      </p:sp>
      <p:sp>
        <p:nvSpPr>
          <p:cNvPr name="TextBox 6" id="6"/>
          <p:cNvSpPr txBox="true"/>
          <p:nvPr/>
        </p:nvSpPr>
        <p:spPr>
          <a:xfrm rot="0">
            <a:off x="9643112" y="1550934"/>
            <a:ext cx="6838622" cy="6959600"/>
          </a:xfrm>
          <a:prstGeom prst="rect">
            <a:avLst/>
          </a:prstGeom>
        </p:spPr>
        <p:txBody>
          <a:bodyPr anchor="t" rtlCol="false" tIns="0" lIns="0" bIns="0" rIns="0">
            <a:spAutoFit/>
          </a:bodyPr>
          <a:lstStyle/>
          <a:p>
            <a:pPr algn="ctr" marL="539749" indent="-269875" lvl="1">
              <a:lnSpc>
                <a:spcPts val="3249"/>
              </a:lnSpc>
              <a:buFont typeface="Arial"/>
              <a:buChar char="•"/>
            </a:pPr>
            <a:r>
              <a:rPr lang="en-US" sz="2499">
                <a:solidFill>
                  <a:srgbClr val="000000"/>
                </a:solidFill>
                <a:latin typeface="IBM Plex Mono Bold"/>
              </a:rPr>
              <a:t>Global Prevalence: Over 2.2 billion people worldwide have a vision impairment or blindness.</a:t>
            </a:r>
          </a:p>
          <a:p>
            <a:pPr algn="ctr">
              <a:lnSpc>
                <a:spcPts val="3249"/>
              </a:lnSpc>
            </a:pPr>
          </a:p>
          <a:p>
            <a:pPr algn="ctr" marL="539749" indent="-269875" lvl="1">
              <a:lnSpc>
                <a:spcPts val="3249"/>
              </a:lnSpc>
              <a:buFont typeface="Arial"/>
              <a:buChar char="•"/>
            </a:pPr>
            <a:r>
              <a:rPr lang="en-US" sz="2499">
                <a:solidFill>
                  <a:srgbClr val="000000"/>
                </a:solidFill>
                <a:latin typeface="IBM Plex Mono Bold"/>
              </a:rPr>
              <a:t>Regional Focus - </a:t>
            </a:r>
            <a:r>
              <a:rPr lang="en-US" sz="2499">
                <a:solidFill>
                  <a:srgbClr val="000000"/>
                </a:solidFill>
                <a:latin typeface="IBM Plex Mono Bold"/>
              </a:rPr>
              <a:t>In Egypt there were around 7 million visually impaired people in 2022, with 0.57 million totally blind and 4.7 million with residual vision.</a:t>
            </a:r>
          </a:p>
          <a:p>
            <a:pPr algn="ctr">
              <a:lnSpc>
                <a:spcPts val="3249"/>
              </a:lnSpc>
            </a:pPr>
          </a:p>
          <a:p>
            <a:pPr algn="ctr" marL="539750" indent="-269875" lvl="1">
              <a:lnSpc>
                <a:spcPts val="3250"/>
              </a:lnSpc>
              <a:buFont typeface="Arial"/>
              <a:buChar char="•"/>
            </a:pPr>
            <a:r>
              <a:rPr lang="en-US" sz="2500">
                <a:solidFill>
                  <a:srgbClr val="000000"/>
                </a:solidFill>
                <a:latin typeface="IBM Plex Mono Bold"/>
              </a:rPr>
              <a:t>Educational Impact: A significant percentage of visually impaired individuals lack access to quality education, limiting their opportunities for personal and professional growth.</a:t>
            </a:r>
          </a:p>
          <a:p>
            <a:pPr algn="ctr">
              <a:lnSpc>
                <a:spcPts val="3249"/>
              </a:lnSpc>
            </a:pPr>
          </a:p>
        </p:txBody>
      </p:sp>
      <p:sp>
        <p:nvSpPr>
          <p:cNvPr name="Freeform 7" id="7"/>
          <p:cNvSpPr/>
          <p:nvPr/>
        </p:nvSpPr>
        <p:spPr>
          <a:xfrm flipH="false" flipV="false" rot="-5400000">
            <a:off x="-448940" y="9126654"/>
            <a:ext cx="1450458" cy="2799130"/>
          </a:xfrm>
          <a:custGeom>
            <a:avLst/>
            <a:gdLst/>
            <a:ahLst/>
            <a:cxnLst/>
            <a:rect r="r" b="b" t="t" l="l"/>
            <a:pathLst>
              <a:path h="2799130" w="1450458">
                <a:moveTo>
                  <a:pt x="0" y="0"/>
                </a:moveTo>
                <a:lnTo>
                  <a:pt x="1450458" y="0"/>
                </a:lnTo>
                <a:lnTo>
                  <a:pt x="1450458" y="2799129"/>
                </a:lnTo>
                <a:lnTo>
                  <a:pt x="0" y="27991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051477" y="5275451"/>
            <a:ext cx="3277550" cy="1918857"/>
          </a:xfrm>
          <a:custGeom>
            <a:avLst/>
            <a:gdLst/>
            <a:ahLst/>
            <a:cxnLst/>
            <a:rect r="r" b="b" t="t" l="l"/>
            <a:pathLst>
              <a:path h="1918857" w="3277550">
                <a:moveTo>
                  <a:pt x="0" y="0"/>
                </a:moveTo>
                <a:lnTo>
                  <a:pt x="3277550" y="0"/>
                </a:lnTo>
                <a:lnTo>
                  <a:pt x="3277550" y="1918857"/>
                </a:lnTo>
                <a:lnTo>
                  <a:pt x="0" y="19188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97727"/>
          </a:xfrm>
          <a:custGeom>
            <a:avLst/>
            <a:gdLst/>
            <a:ahLst/>
            <a:cxnLst/>
            <a:rect r="r" b="b" t="t" l="l"/>
            <a:pathLst>
              <a:path h="10297727" w="18288000">
                <a:moveTo>
                  <a:pt x="0" y="0"/>
                </a:moveTo>
                <a:lnTo>
                  <a:pt x="18288000" y="0"/>
                </a:lnTo>
                <a:lnTo>
                  <a:pt x="18288000" y="10297727"/>
                </a:lnTo>
                <a:lnTo>
                  <a:pt x="0" y="10297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89589" y="1790700"/>
            <a:ext cx="993371" cy="2937388"/>
          </a:xfrm>
          <a:custGeom>
            <a:avLst/>
            <a:gdLst/>
            <a:ahLst/>
            <a:cxnLst/>
            <a:rect r="r" b="b" t="t" l="l"/>
            <a:pathLst>
              <a:path h="2937388" w="993371">
                <a:moveTo>
                  <a:pt x="0" y="0"/>
                </a:moveTo>
                <a:lnTo>
                  <a:pt x="993371" y="0"/>
                </a:lnTo>
                <a:lnTo>
                  <a:pt x="993371" y="2937388"/>
                </a:lnTo>
                <a:lnTo>
                  <a:pt x="0" y="2937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98180" y="7319477"/>
            <a:ext cx="1576188" cy="1576188"/>
          </a:xfrm>
          <a:custGeom>
            <a:avLst/>
            <a:gdLst/>
            <a:ahLst/>
            <a:cxnLst/>
            <a:rect r="r" b="b" t="t" l="l"/>
            <a:pathLst>
              <a:path h="1576188" w="1576188">
                <a:moveTo>
                  <a:pt x="0" y="0"/>
                </a:moveTo>
                <a:lnTo>
                  <a:pt x="1576189" y="0"/>
                </a:lnTo>
                <a:lnTo>
                  <a:pt x="1576189" y="1576188"/>
                </a:lnTo>
                <a:lnTo>
                  <a:pt x="0" y="1576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84820" y="1790700"/>
            <a:ext cx="10369278" cy="7776959"/>
          </a:xfrm>
          <a:custGeom>
            <a:avLst/>
            <a:gdLst/>
            <a:ahLst/>
            <a:cxnLst/>
            <a:rect r="r" b="b" t="t" l="l"/>
            <a:pathLst>
              <a:path h="7776959" w="10369278">
                <a:moveTo>
                  <a:pt x="0" y="0"/>
                </a:moveTo>
                <a:lnTo>
                  <a:pt x="10369278" y="0"/>
                </a:lnTo>
                <a:lnTo>
                  <a:pt x="10369278" y="7776959"/>
                </a:lnTo>
                <a:lnTo>
                  <a:pt x="0" y="7776959"/>
                </a:lnTo>
                <a:lnTo>
                  <a:pt x="0" y="0"/>
                </a:lnTo>
                <a:close/>
              </a:path>
            </a:pathLst>
          </a:custGeom>
          <a:blipFill>
            <a:blip r:embed="rId8"/>
            <a:stretch>
              <a:fillRect l="0" t="0" r="0" b="0"/>
            </a:stretch>
          </a:blipFill>
        </p:spPr>
      </p:sp>
      <p:sp>
        <p:nvSpPr>
          <p:cNvPr name="TextBox 6" id="6"/>
          <p:cNvSpPr txBox="true"/>
          <p:nvPr/>
        </p:nvSpPr>
        <p:spPr>
          <a:xfrm rot="0">
            <a:off x="6281646" y="638175"/>
            <a:ext cx="6463430" cy="771525"/>
          </a:xfrm>
          <a:prstGeom prst="rect">
            <a:avLst/>
          </a:prstGeom>
        </p:spPr>
        <p:txBody>
          <a:bodyPr anchor="t" rtlCol="false" tIns="0" lIns="0" bIns="0" rIns="0">
            <a:spAutoFit/>
          </a:bodyPr>
          <a:lstStyle/>
          <a:p>
            <a:pPr algn="l">
              <a:lnSpc>
                <a:spcPts val="6000"/>
              </a:lnSpc>
            </a:pPr>
            <a:r>
              <a:rPr lang="en-US" sz="5000" u="sng">
                <a:solidFill>
                  <a:srgbClr val="52E9F1"/>
                </a:solidFill>
                <a:latin typeface="Michroma"/>
              </a:rPr>
              <a:t>VISUALS: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93612" y="0"/>
            <a:ext cx="18251538" cy="10277195"/>
          </a:xfrm>
          <a:custGeom>
            <a:avLst/>
            <a:gdLst/>
            <a:ahLst/>
            <a:cxnLst/>
            <a:rect r="r" b="b" t="t" l="l"/>
            <a:pathLst>
              <a:path h="10277195" w="18251538">
                <a:moveTo>
                  <a:pt x="0" y="0"/>
                </a:moveTo>
                <a:lnTo>
                  <a:pt x="18251538" y="0"/>
                </a:lnTo>
                <a:lnTo>
                  <a:pt x="18251538" y="10277195"/>
                </a:lnTo>
                <a:lnTo>
                  <a:pt x="0" y="10277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292026"/>
            <a:ext cx="6968432" cy="2400300"/>
          </a:xfrm>
          <a:prstGeom prst="rect">
            <a:avLst/>
          </a:prstGeom>
        </p:spPr>
        <p:txBody>
          <a:bodyPr anchor="t" rtlCol="false" tIns="0" lIns="0" bIns="0" rIns="0">
            <a:spAutoFit/>
          </a:bodyPr>
          <a:lstStyle/>
          <a:p>
            <a:pPr algn="l">
              <a:lnSpc>
                <a:spcPts val="4756"/>
              </a:lnSpc>
            </a:pPr>
            <a:r>
              <a:rPr lang="en-US" sz="3964">
                <a:solidFill>
                  <a:srgbClr val="52E9F1"/>
                </a:solidFill>
                <a:latin typeface="Michroma"/>
              </a:rPr>
              <a:t>OVERVIEW OF EXISTING SOLUTIONS AND THEIR LIMITATIONS</a:t>
            </a:r>
          </a:p>
        </p:txBody>
      </p:sp>
      <p:grpSp>
        <p:nvGrpSpPr>
          <p:cNvPr name="Group 4" id="4"/>
          <p:cNvGrpSpPr/>
          <p:nvPr/>
        </p:nvGrpSpPr>
        <p:grpSpPr>
          <a:xfrm rot="-5400000">
            <a:off x="8579236" y="791935"/>
            <a:ext cx="8996984" cy="9227243"/>
            <a:chOff x="0" y="0"/>
            <a:chExt cx="6350000" cy="6512515"/>
          </a:xfrm>
        </p:grpSpPr>
        <p:sp>
          <p:nvSpPr>
            <p:cNvPr name="Freeform 5" id="5"/>
            <p:cNvSpPr/>
            <p:nvPr/>
          </p:nvSpPr>
          <p:spPr>
            <a:xfrm flipH="false" flipV="false" rot="0">
              <a:off x="0" y="0"/>
              <a:ext cx="6350000" cy="6512515"/>
            </a:xfrm>
            <a:custGeom>
              <a:avLst/>
              <a:gdLst/>
              <a:ahLst/>
              <a:cxnLst/>
              <a:rect r="r" b="b" t="t" l="l"/>
              <a:pathLst>
                <a:path h="6512515" w="6350000">
                  <a:moveTo>
                    <a:pt x="0" y="3646848"/>
                  </a:moveTo>
                  <a:lnTo>
                    <a:pt x="0" y="0"/>
                  </a:lnTo>
                  <a:lnTo>
                    <a:pt x="5404803" y="0"/>
                  </a:lnTo>
                  <a:cubicBezTo>
                    <a:pt x="5773928" y="369126"/>
                    <a:pt x="5980874" y="576072"/>
                    <a:pt x="6350000" y="945198"/>
                  </a:cubicBezTo>
                  <a:lnTo>
                    <a:pt x="6350000" y="6512515"/>
                  </a:lnTo>
                  <a:lnTo>
                    <a:pt x="2865666" y="6512515"/>
                  </a:lnTo>
                  <a:cubicBezTo>
                    <a:pt x="1746555" y="5393403"/>
                    <a:pt x="1119111" y="4765960"/>
                    <a:pt x="0" y="3646848"/>
                  </a:cubicBezTo>
                  <a:close/>
                </a:path>
              </a:pathLst>
            </a:custGeom>
            <a:solidFill>
              <a:srgbClr val="FF5F00"/>
            </a:solidFill>
          </p:spPr>
        </p:sp>
      </p:grpSp>
      <p:sp>
        <p:nvSpPr>
          <p:cNvPr name="TextBox 6" id="6"/>
          <p:cNvSpPr txBox="true"/>
          <p:nvPr/>
        </p:nvSpPr>
        <p:spPr>
          <a:xfrm rot="0">
            <a:off x="8924925" y="1615440"/>
            <a:ext cx="6783904" cy="7027545"/>
          </a:xfrm>
          <a:prstGeom prst="rect">
            <a:avLst/>
          </a:prstGeom>
        </p:spPr>
        <p:txBody>
          <a:bodyPr anchor="t" rtlCol="false" tIns="0" lIns="0" bIns="0" rIns="0">
            <a:spAutoFit/>
          </a:bodyPr>
          <a:lstStyle/>
          <a:p>
            <a:pPr algn="ctr" marL="518160" indent="-259080" lvl="1">
              <a:lnSpc>
                <a:spcPts val="3120"/>
              </a:lnSpc>
              <a:buFont typeface="Arial"/>
              <a:buChar char="•"/>
            </a:pPr>
            <a:r>
              <a:rPr lang="en-US" sz="2400">
                <a:solidFill>
                  <a:srgbClr val="000000"/>
                </a:solidFill>
                <a:latin typeface="IBM Plex Mono Bold"/>
              </a:rPr>
              <a:t>Braille: Limited availability of Braille books and materials; not all visually impaired individuals are proficient in Braille.</a:t>
            </a:r>
          </a:p>
          <a:p>
            <a:pPr algn="ctr">
              <a:lnSpc>
                <a:spcPts val="3120"/>
              </a:lnSpc>
            </a:pPr>
          </a:p>
          <a:p>
            <a:pPr algn="ctr" marL="518160" indent="-259080" lvl="1">
              <a:lnSpc>
                <a:spcPts val="3120"/>
              </a:lnSpc>
              <a:buFont typeface="Arial"/>
              <a:buChar char="•"/>
            </a:pPr>
            <a:r>
              <a:rPr lang="en-US" sz="2400">
                <a:solidFill>
                  <a:srgbClr val="000000"/>
                </a:solidFill>
                <a:latin typeface="IBM Plex Mono Bold"/>
              </a:rPr>
              <a:t>Screen Readers: Dependence on electronic devices; limited to digital content.</a:t>
            </a:r>
          </a:p>
          <a:p>
            <a:pPr algn="ctr">
              <a:lnSpc>
                <a:spcPts val="3120"/>
              </a:lnSpc>
            </a:pPr>
          </a:p>
          <a:p>
            <a:pPr algn="ctr" marL="518160" indent="-259080" lvl="1">
              <a:lnSpc>
                <a:spcPts val="3120"/>
              </a:lnSpc>
              <a:buFont typeface="Arial"/>
              <a:buChar char="•"/>
            </a:pPr>
            <a:r>
              <a:rPr lang="en-US" sz="2400">
                <a:solidFill>
                  <a:srgbClr val="000000"/>
                </a:solidFill>
                <a:latin typeface="IBM Plex Mono Bold"/>
              </a:rPr>
              <a:t>Magnifying Devices: Useful for individuals with low vision but not practical for those who are completely blind.</a:t>
            </a:r>
          </a:p>
          <a:p>
            <a:pPr algn="ctr">
              <a:lnSpc>
                <a:spcPts val="3120"/>
              </a:lnSpc>
            </a:pPr>
          </a:p>
          <a:p>
            <a:pPr algn="ctr" marL="518160" indent="-259080" lvl="1">
              <a:lnSpc>
                <a:spcPts val="3120"/>
              </a:lnSpc>
              <a:buFont typeface="Arial"/>
              <a:buChar char="•"/>
            </a:pPr>
            <a:r>
              <a:rPr lang="en-US" sz="2400">
                <a:solidFill>
                  <a:srgbClr val="000000"/>
                </a:solidFill>
                <a:latin typeface="IBM Plex Mono Bold"/>
              </a:rPr>
              <a:t>Voice Assistants: Limited in functionality; cannot read printed text or provide translations.</a:t>
            </a:r>
          </a:p>
          <a:p>
            <a:pPr algn="ctr">
              <a:lnSpc>
                <a:spcPts val="3120"/>
              </a:lnSpc>
            </a:pPr>
          </a:p>
        </p:txBody>
      </p:sp>
      <p:sp>
        <p:nvSpPr>
          <p:cNvPr name="Freeform 7" id="7"/>
          <p:cNvSpPr/>
          <p:nvPr/>
        </p:nvSpPr>
        <p:spPr>
          <a:xfrm flipH="false" flipV="false" rot="0">
            <a:off x="93612" y="7155117"/>
            <a:ext cx="5685403" cy="1075058"/>
          </a:xfrm>
          <a:custGeom>
            <a:avLst/>
            <a:gdLst/>
            <a:ahLst/>
            <a:cxnLst/>
            <a:rect r="r" b="b" t="t" l="l"/>
            <a:pathLst>
              <a:path h="1075058" w="5685403">
                <a:moveTo>
                  <a:pt x="0" y="0"/>
                </a:moveTo>
                <a:lnTo>
                  <a:pt x="5685403" y="0"/>
                </a:lnTo>
                <a:lnTo>
                  <a:pt x="5685403" y="1075058"/>
                </a:lnTo>
                <a:lnTo>
                  <a:pt x="0" y="1075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758587" y="8828990"/>
            <a:ext cx="5685403" cy="1075058"/>
          </a:xfrm>
          <a:custGeom>
            <a:avLst/>
            <a:gdLst/>
            <a:ahLst/>
            <a:cxnLst/>
            <a:rect r="r" b="b" t="t" l="l"/>
            <a:pathLst>
              <a:path h="1075058" w="5685403">
                <a:moveTo>
                  <a:pt x="0" y="0"/>
                </a:moveTo>
                <a:lnTo>
                  <a:pt x="5685403" y="0"/>
                </a:lnTo>
                <a:lnTo>
                  <a:pt x="5685403" y="1075058"/>
                </a:lnTo>
                <a:lnTo>
                  <a:pt x="0" y="1075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80D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68950" cy="10287000"/>
          </a:xfrm>
          <a:custGeom>
            <a:avLst/>
            <a:gdLst/>
            <a:ahLst/>
            <a:cxnLst/>
            <a:rect r="r" b="b" t="t" l="l"/>
            <a:pathLst>
              <a:path h="10287000" w="18268950">
                <a:moveTo>
                  <a:pt x="0" y="0"/>
                </a:moveTo>
                <a:lnTo>
                  <a:pt x="18268950" y="0"/>
                </a:lnTo>
                <a:lnTo>
                  <a:pt x="1826895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5429236" cy="1026619"/>
          </a:xfrm>
          <a:custGeom>
            <a:avLst/>
            <a:gdLst/>
            <a:ahLst/>
            <a:cxnLst/>
            <a:rect r="r" b="b" t="t" l="l"/>
            <a:pathLst>
              <a:path h="1026619" w="5429236">
                <a:moveTo>
                  <a:pt x="0" y="0"/>
                </a:moveTo>
                <a:lnTo>
                  <a:pt x="5429236" y="0"/>
                </a:lnTo>
                <a:lnTo>
                  <a:pt x="5429236" y="1026619"/>
                </a:lnTo>
                <a:lnTo>
                  <a:pt x="0" y="10266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86775" y="7505157"/>
            <a:ext cx="2894229" cy="2362743"/>
          </a:xfrm>
          <a:custGeom>
            <a:avLst/>
            <a:gdLst/>
            <a:ahLst/>
            <a:cxnLst/>
            <a:rect r="r" b="b" t="t" l="l"/>
            <a:pathLst>
              <a:path h="2362743" w="2894229">
                <a:moveTo>
                  <a:pt x="0" y="0"/>
                </a:moveTo>
                <a:lnTo>
                  <a:pt x="2894229" y="0"/>
                </a:lnTo>
                <a:lnTo>
                  <a:pt x="2894229" y="2362743"/>
                </a:lnTo>
                <a:lnTo>
                  <a:pt x="0" y="2362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7505157"/>
            <a:ext cx="1753143" cy="1753143"/>
          </a:xfrm>
          <a:custGeom>
            <a:avLst/>
            <a:gdLst/>
            <a:ahLst/>
            <a:cxnLst/>
            <a:rect r="r" b="b" t="t" l="l"/>
            <a:pathLst>
              <a:path h="1753143" w="1753143">
                <a:moveTo>
                  <a:pt x="0" y="0"/>
                </a:moveTo>
                <a:lnTo>
                  <a:pt x="1753143" y="0"/>
                </a:lnTo>
                <a:lnTo>
                  <a:pt x="1753143" y="1753143"/>
                </a:lnTo>
                <a:lnTo>
                  <a:pt x="0" y="17531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384237" y="2759221"/>
            <a:ext cx="10985541" cy="6499079"/>
          </a:xfrm>
          <a:custGeom>
            <a:avLst/>
            <a:gdLst/>
            <a:ahLst/>
            <a:cxnLst/>
            <a:rect r="r" b="b" t="t" l="l"/>
            <a:pathLst>
              <a:path h="6499079" w="10985541">
                <a:moveTo>
                  <a:pt x="0" y="0"/>
                </a:moveTo>
                <a:lnTo>
                  <a:pt x="10985541" y="0"/>
                </a:lnTo>
                <a:lnTo>
                  <a:pt x="10985541" y="6499079"/>
                </a:lnTo>
                <a:lnTo>
                  <a:pt x="0" y="6499079"/>
                </a:lnTo>
                <a:lnTo>
                  <a:pt x="0" y="0"/>
                </a:lnTo>
                <a:close/>
              </a:path>
            </a:pathLst>
          </a:custGeom>
          <a:blipFill>
            <a:blip r:embed="rId10"/>
            <a:stretch>
              <a:fillRect l="0" t="0" r="0" b="0"/>
            </a:stretch>
          </a:blipFill>
        </p:spPr>
      </p:sp>
      <p:sp>
        <p:nvSpPr>
          <p:cNvPr name="TextBox 7" id="7"/>
          <p:cNvSpPr txBox="true"/>
          <p:nvPr/>
        </p:nvSpPr>
        <p:spPr>
          <a:xfrm rot="0">
            <a:off x="5139972" y="1645744"/>
            <a:ext cx="8008055" cy="885825"/>
          </a:xfrm>
          <a:prstGeom prst="rect">
            <a:avLst/>
          </a:prstGeom>
        </p:spPr>
        <p:txBody>
          <a:bodyPr anchor="t" rtlCol="false" tIns="0" lIns="0" bIns="0" rIns="0">
            <a:spAutoFit/>
          </a:bodyPr>
          <a:lstStyle/>
          <a:p>
            <a:pPr algn="ctr">
              <a:lnSpc>
                <a:spcPts val="6960"/>
              </a:lnSpc>
            </a:pPr>
            <a:r>
              <a:rPr lang="en-US" sz="5800" spc="846">
                <a:solidFill>
                  <a:srgbClr val="52E9F1"/>
                </a:solidFill>
                <a:latin typeface="Space Age"/>
              </a:rPr>
              <a:t>DESIGN GOAAL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DAGHRJeBBaU</dc:identifier>
  <dcterms:modified xsi:type="dcterms:W3CDTF">2011-08-01T06:04:30Z</dcterms:modified>
  <cp:revision>1</cp:revision>
  <dc:title>glasses sight project</dc:title>
</cp:coreProperties>
</file>